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7"/>
  </p:notesMasterIdLst>
  <p:sldIdLst>
    <p:sldId id="256" r:id="rId2"/>
    <p:sldId id="257" r:id="rId3"/>
    <p:sldId id="258" r:id="rId4"/>
    <p:sldId id="260" r:id="rId5"/>
    <p:sldId id="259" r:id="rId6"/>
    <p:sldId id="288" r:id="rId7"/>
    <p:sldId id="289" r:id="rId8"/>
    <p:sldId id="290" r:id="rId9"/>
    <p:sldId id="291" r:id="rId10"/>
    <p:sldId id="292" r:id="rId11"/>
    <p:sldId id="293" r:id="rId12"/>
    <p:sldId id="295" r:id="rId13"/>
    <p:sldId id="296" r:id="rId14"/>
    <p:sldId id="297" r:id="rId15"/>
    <p:sldId id="298" r:id="rId16"/>
    <p:sldId id="299" r:id="rId17"/>
    <p:sldId id="300" r:id="rId18"/>
    <p:sldId id="301" r:id="rId19"/>
    <p:sldId id="302" r:id="rId20"/>
    <p:sldId id="303" r:id="rId21"/>
    <p:sldId id="287" r:id="rId22"/>
    <p:sldId id="261" r:id="rId23"/>
    <p:sldId id="262" r:id="rId24"/>
    <p:sldId id="264" r:id="rId25"/>
    <p:sldId id="265" r:id="rId26"/>
    <p:sldId id="266" r:id="rId27"/>
    <p:sldId id="267" r:id="rId28"/>
    <p:sldId id="268" r:id="rId29"/>
    <p:sldId id="269" r:id="rId30"/>
    <p:sldId id="285" r:id="rId31"/>
    <p:sldId id="286" r:id="rId32"/>
    <p:sldId id="270" r:id="rId33"/>
    <p:sldId id="271" r:id="rId34"/>
    <p:sldId id="272" r:id="rId35"/>
    <p:sldId id="273" r:id="rId36"/>
    <p:sldId id="276" r:id="rId37"/>
    <p:sldId id="277" r:id="rId38"/>
    <p:sldId id="278" r:id="rId39"/>
    <p:sldId id="279" r:id="rId40"/>
    <p:sldId id="280" r:id="rId41"/>
    <p:sldId id="281" r:id="rId42"/>
    <p:sldId id="282" r:id="rId43"/>
    <p:sldId id="283" r:id="rId44"/>
    <p:sldId id="275" r:id="rId45"/>
    <p:sldId id="274" r:id="rId46"/>
  </p:sldIdLst>
  <p:sldSz cx="12192000" cy="6858000"/>
  <p:notesSz cx="6858000" cy="9144000"/>
  <p:custDataLst>
    <p:tags r:id="rId4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0">
          <p15:clr>
            <a:srgbClr val="A4A3A4"/>
          </p15:clr>
        </p15:guide>
        <p15:guide id="2" pos="40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guide orient="horz" pos="2170"/>
        <p:guide pos="402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rgbClr val="FFFF00"/>
              </a:solidFill>
              <a:ln w="19050">
                <a:solidFill>
                  <a:schemeClr val="lt1"/>
                </a:solidFill>
              </a:ln>
              <a:effectLst/>
            </c:spPr>
          </c:dPt>
          <c:dLbls>
            <c:dLbl>
              <c:idx val="1"/>
              <c:layout>
                <c:manualLayout>
                  <c:x val="0.13723941929133859"/>
                  <c:y val="-0.22225004784387009"/>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3.0408280019685038E-2"/>
                  <c:y val="6.764818727557903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5.3486466535433069E-2"/>
                  <c:y val="-6.7228895962789373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Sheet1!$A$2:$A$8</c:f>
              <c:strCache>
                <c:ptCount val="7"/>
                <c:pt idx="0">
                  <c:v>Net Tuition &amp; Fees</c:v>
                </c:pt>
                <c:pt idx="1">
                  <c:v>State Appropriation</c:v>
                </c:pt>
                <c:pt idx="2">
                  <c:v>Gifts</c:v>
                </c:pt>
                <c:pt idx="3">
                  <c:v>Indirect Costs</c:v>
                </c:pt>
                <c:pt idx="4">
                  <c:v>Endowment &amp; Investment</c:v>
                </c:pt>
                <c:pt idx="5">
                  <c:v>Sales &amp; Service</c:v>
                </c:pt>
                <c:pt idx="6">
                  <c:v>All Other</c:v>
                </c:pt>
              </c:strCache>
            </c:strRef>
          </c:cat>
          <c:val>
            <c:numRef>
              <c:f>Sheet1!$B$2:$B$8</c:f>
              <c:numCache>
                <c:formatCode>0%</c:formatCode>
                <c:ptCount val="7"/>
                <c:pt idx="0">
                  <c:v>0.46</c:v>
                </c:pt>
                <c:pt idx="1">
                  <c:v>0.23</c:v>
                </c:pt>
                <c:pt idx="2">
                  <c:v>0.04</c:v>
                </c:pt>
                <c:pt idx="3">
                  <c:v>0.02</c:v>
                </c:pt>
                <c:pt idx="4">
                  <c:v>0.03</c:v>
                </c:pt>
                <c:pt idx="5">
                  <c:v>0.18</c:v>
                </c:pt>
                <c:pt idx="6">
                  <c:v>0.04</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Net Tuition &amp; Fees</c:v>
                </c:pt>
                <c:pt idx="1">
                  <c:v>State Apropriation</c:v>
                </c:pt>
                <c:pt idx="2">
                  <c:v>Indirect Cost</c:v>
                </c:pt>
                <c:pt idx="3">
                  <c:v>Sales &amp; Services</c:v>
                </c:pt>
                <c:pt idx="4">
                  <c:v>All Other</c:v>
                </c:pt>
              </c:strCache>
            </c:strRef>
          </c:cat>
          <c:val>
            <c:numRef>
              <c:f>Sheet1!$B$2:$B$6</c:f>
              <c:numCache>
                <c:formatCode>0%</c:formatCode>
                <c:ptCount val="5"/>
                <c:pt idx="0">
                  <c:v>0.6</c:v>
                </c:pt>
                <c:pt idx="1">
                  <c:v>0.33</c:v>
                </c:pt>
                <c:pt idx="2">
                  <c:v>0.02</c:v>
                </c:pt>
                <c:pt idx="3">
                  <c:v>0.02</c:v>
                </c:pt>
                <c:pt idx="4">
                  <c:v>0.03</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0.21876950049212598"/>
                  <c:y val="-0.11691307105603647"/>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5310851377952756"/>
                  <c:y val="-0.10485051028232589"/>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Salaries</c:v>
                </c:pt>
                <c:pt idx="1">
                  <c:v>Benefits</c:v>
                </c:pt>
                <c:pt idx="2">
                  <c:v>Other Expenses</c:v>
                </c:pt>
              </c:strCache>
            </c:strRef>
          </c:cat>
          <c:val>
            <c:numRef>
              <c:f>Sheet1!$B$2:$B$4</c:f>
              <c:numCache>
                <c:formatCode>0%</c:formatCode>
                <c:ptCount val="3"/>
                <c:pt idx="0">
                  <c:v>0.59</c:v>
                </c:pt>
                <c:pt idx="1">
                  <c:v>0.18</c:v>
                </c:pt>
                <c:pt idx="2">
                  <c:v>0.23</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rgbClr val="FFFF00"/>
              </a:solidFill>
              <a:ln w="19050">
                <a:solidFill>
                  <a:schemeClr val="lt1"/>
                </a:solidFill>
              </a:ln>
              <a:effectLst/>
            </c:spPr>
          </c:dPt>
          <c:dLbls>
            <c:dLbl>
              <c:idx val="3"/>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Sheet1!$A$2:$A$8</c:f>
              <c:strCache>
                <c:ptCount val="7"/>
                <c:pt idx="0">
                  <c:v>Housing</c:v>
                </c:pt>
                <c:pt idx="1">
                  <c:v>Medical Contracts</c:v>
                </c:pt>
                <c:pt idx="2">
                  <c:v>Continuing Education</c:v>
                </c:pt>
                <c:pt idx="3">
                  <c:v>Dental Clinic</c:v>
                </c:pt>
                <c:pt idx="4">
                  <c:v>University Centers</c:v>
                </c:pt>
                <c:pt idx="5">
                  <c:v>Parking</c:v>
                </c:pt>
                <c:pt idx="6">
                  <c:v>All Other</c:v>
                </c:pt>
              </c:strCache>
            </c:strRef>
          </c:cat>
          <c:val>
            <c:numRef>
              <c:f>Sheet1!$B$2:$B$8</c:f>
              <c:numCache>
                <c:formatCode>0%</c:formatCode>
                <c:ptCount val="7"/>
                <c:pt idx="0">
                  <c:v>0.2</c:v>
                </c:pt>
                <c:pt idx="1">
                  <c:v>0.3</c:v>
                </c:pt>
                <c:pt idx="2">
                  <c:v>0.16</c:v>
                </c:pt>
                <c:pt idx="3">
                  <c:v>0.1</c:v>
                </c:pt>
                <c:pt idx="4">
                  <c:v>0.08</c:v>
                </c:pt>
                <c:pt idx="5">
                  <c:v>0.04</c:v>
                </c:pt>
                <c:pt idx="6">
                  <c:v>0.12</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27787498784876"/>
          <c:y val="9.8779419982001626E-2"/>
          <c:w val="0.60123323126275885"/>
          <c:h val="0.72446283807446066"/>
        </c:manualLayout>
      </c:layout>
      <c:barChart>
        <c:barDir val="col"/>
        <c:grouping val="stacked"/>
        <c:varyColors val="0"/>
        <c:ser>
          <c:idx val="0"/>
          <c:order val="0"/>
          <c:tx>
            <c:strRef>
              <c:f>Sheet1!$B$1</c:f>
              <c:strCache>
                <c:ptCount val="1"/>
                <c:pt idx="0">
                  <c:v>Core Funding</c:v>
                </c:pt>
              </c:strCache>
            </c:strRef>
          </c:tx>
          <c:spPr>
            <a:solidFill>
              <a:schemeClr val="accent1"/>
            </a:solidFill>
            <a:ln>
              <a:noFill/>
            </a:ln>
            <a:effectLst/>
          </c:spPr>
          <c:invertIfNegative val="0"/>
          <c:cat>
            <c:strRef>
              <c:f>Sheet1!$A$2:$A$11</c:f>
              <c:strCache>
                <c:ptCount val="10"/>
                <c:pt idx="0">
                  <c:v>FY07</c:v>
                </c:pt>
                <c:pt idx="1">
                  <c:v>FY08</c:v>
                </c:pt>
                <c:pt idx="2">
                  <c:v>FY09</c:v>
                </c:pt>
                <c:pt idx="3">
                  <c:v>FY10</c:v>
                </c:pt>
                <c:pt idx="4">
                  <c:v>FY11</c:v>
                </c:pt>
                <c:pt idx="5">
                  <c:v>FY12</c:v>
                </c:pt>
                <c:pt idx="6">
                  <c:v>FY13</c:v>
                </c:pt>
                <c:pt idx="7">
                  <c:v>FY14 </c:v>
                </c:pt>
                <c:pt idx="8">
                  <c:v>FY15</c:v>
                </c:pt>
                <c:pt idx="9">
                  <c:v>FY16</c:v>
                </c:pt>
              </c:strCache>
            </c:strRef>
          </c:cat>
          <c:val>
            <c:numRef>
              <c:f>Sheet1!$B$2:$B$11</c:f>
              <c:numCache>
                <c:formatCode>0.0</c:formatCode>
                <c:ptCount val="10"/>
                <c:pt idx="0">
                  <c:v>77.5</c:v>
                </c:pt>
                <c:pt idx="1">
                  <c:v>80.599999999999994</c:v>
                </c:pt>
                <c:pt idx="2">
                  <c:v>84</c:v>
                </c:pt>
                <c:pt idx="3">
                  <c:v>95.4</c:v>
                </c:pt>
                <c:pt idx="4">
                  <c:v>79.599999999999994</c:v>
                </c:pt>
                <c:pt idx="5">
                  <c:v>73.5</c:v>
                </c:pt>
                <c:pt idx="6">
                  <c:v>73.2</c:v>
                </c:pt>
                <c:pt idx="7">
                  <c:v>73.2</c:v>
                </c:pt>
                <c:pt idx="8">
                  <c:v>73.7</c:v>
                </c:pt>
                <c:pt idx="9">
                  <c:v>73.7</c:v>
                </c:pt>
              </c:numCache>
            </c:numRef>
          </c:val>
        </c:ser>
        <c:ser>
          <c:idx val="1"/>
          <c:order val="1"/>
          <c:tx>
            <c:strRef>
              <c:f>Sheet1!$C$1</c:f>
              <c:strCache>
                <c:ptCount val="1"/>
                <c:pt idx="0">
                  <c:v>MSU/Pharmacy</c:v>
                </c:pt>
              </c:strCache>
            </c:strRef>
          </c:tx>
          <c:spPr>
            <a:solidFill>
              <a:schemeClr val="accent2"/>
            </a:solidFill>
            <a:ln>
              <a:noFill/>
            </a:ln>
            <a:effectLst/>
          </c:spPr>
          <c:invertIfNegative val="0"/>
          <c:cat>
            <c:strRef>
              <c:f>Sheet1!$A$2:$A$11</c:f>
              <c:strCache>
                <c:ptCount val="10"/>
                <c:pt idx="0">
                  <c:v>FY07</c:v>
                </c:pt>
                <c:pt idx="1">
                  <c:v>FY08</c:v>
                </c:pt>
                <c:pt idx="2">
                  <c:v>FY09</c:v>
                </c:pt>
                <c:pt idx="3">
                  <c:v>FY10</c:v>
                </c:pt>
                <c:pt idx="4">
                  <c:v>FY11</c:v>
                </c:pt>
                <c:pt idx="5">
                  <c:v>FY12</c:v>
                </c:pt>
                <c:pt idx="6">
                  <c:v>FY13</c:v>
                </c:pt>
                <c:pt idx="7">
                  <c:v>FY14 </c:v>
                </c:pt>
                <c:pt idx="8">
                  <c:v>FY15</c:v>
                </c:pt>
                <c:pt idx="9">
                  <c:v>FY16</c:v>
                </c:pt>
              </c:strCache>
            </c:strRef>
          </c:cat>
          <c:val>
            <c:numRef>
              <c:f>Sheet1!$C$2:$C$11</c:f>
              <c:numCache>
                <c:formatCode>0.0</c:formatCode>
                <c:ptCount val="10"/>
                <c:pt idx="0">
                  <c:v>0</c:v>
                </c:pt>
                <c:pt idx="1">
                  <c:v>0</c:v>
                </c:pt>
                <c:pt idx="2">
                  <c:v>0</c:v>
                </c:pt>
                <c:pt idx="3">
                  <c:v>0</c:v>
                </c:pt>
                <c:pt idx="4">
                  <c:v>0</c:v>
                </c:pt>
                <c:pt idx="5">
                  <c:v>1.9</c:v>
                </c:pt>
                <c:pt idx="6">
                  <c:v>1.94</c:v>
                </c:pt>
                <c:pt idx="7">
                  <c:v>1.94</c:v>
                </c:pt>
                <c:pt idx="8">
                  <c:v>1.94</c:v>
                </c:pt>
                <c:pt idx="9">
                  <c:v>1.94</c:v>
                </c:pt>
              </c:numCache>
            </c:numRef>
          </c:val>
        </c:ser>
        <c:ser>
          <c:idx val="2"/>
          <c:order val="2"/>
          <c:tx>
            <c:strRef>
              <c:f>Sheet1!$D$1</c:f>
              <c:strCache>
                <c:ptCount val="1"/>
                <c:pt idx="0">
                  <c:v>Strategic Funding </c:v>
                </c:pt>
              </c:strCache>
            </c:strRef>
          </c:tx>
          <c:spPr>
            <a:solidFill>
              <a:schemeClr val="accent3"/>
            </a:solidFill>
            <a:ln>
              <a:noFill/>
            </a:ln>
            <a:effectLst/>
          </c:spPr>
          <c:invertIfNegative val="0"/>
          <c:cat>
            <c:strRef>
              <c:f>Sheet1!$A$2:$A$11</c:f>
              <c:strCache>
                <c:ptCount val="10"/>
                <c:pt idx="0">
                  <c:v>FY07</c:v>
                </c:pt>
                <c:pt idx="1">
                  <c:v>FY08</c:v>
                </c:pt>
                <c:pt idx="2">
                  <c:v>FY09</c:v>
                </c:pt>
                <c:pt idx="3">
                  <c:v>FY10</c:v>
                </c:pt>
                <c:pt idx="4">
                  <c:v>FY11</c:v>
                </c:pt>
                <c:pt idx="5">
                  <c:v>FY12</c:v>
                </c:pt>
                <c:pt idx="6">
                  <c:v>FY13</c:v>
                </c:pt>
                <c:pt idx="7">
                  <c:v>FY14 </c:v>
                </c:pt>
                <c:pt idx="8">
                  <c:v>FY15</c:v>
                </c:pt>
                <c:pt idx="9">
                  <c:v>FY16</c:v>
                </c:pt>
              </c:strCache>
            </c:strRef>
          </c:cat>
          <c:val>
            <c:numRef>
              <c:f>Sheet1!$D$2:$D$11</c:f>
              <c:numCache>
                <c:formatCode>0.0</c:formatCode>
                <c:ptCount val="10"/>
                <c:pt idx="0">
                  <c:v>0</c:v>
                </c:pt>
                <c:pt idx="1">
                  <c:v>0</c:v>
                </c:pt>
                <c:pt idx="2">
                  <c:v>0</c:v>
                </c:pt>
                <c:pt idx="3">
                  <c:v>0</c:v>
                </c:pt>
                <c:pt idx="4">
                  <c:v>0</c:v>
                </c:pt>
                <c:pt idx="5">
                  <c:v>0</c:v>
                </c:pt>
                <c:pt idx="6">
                  <c:v>0</c:v>
                </c:pt>
                <c:pt idx="7">
                  <c:v>2.6</c:v>
                </c:pt>
                <c:pt idx="8">
                  <c:v>2.97</c:v>
                </c:pt>
                <c:pt idx="9">
                  <c:v>3.5</c:v>
                </c:pt>
              </c:numCache>
            </c:numRef>
          </c:val>
        </c:ser>
        <c:dLbls>
          <c:showLegendKey val="0"/>
          <c:showVal val="0"/>
          <c:showCatName val="0"/>
          <c:showSerName val="0"/>
          <c:showPercent val="0"/>
          <c:showBubbleSize val="0"/>
        </c:dLbls>
        <c:gapWidth val="150"/>
        <c:overlap val="100"/>
        <c:axId val="498629488"/>
        <c:axId val="501589040"/>
      </c:barChart>
      <c:catAx>
        <c:axId val="498629488"/>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501589040"/>
        <c:crosses val="autoZero"/>
        <c:auto val="1"/>
        <c:lblAlgn val="ctr"/>
        <c:lblOffset val="100"/>
        <c:noMultiLvlLbl val="0"/>
      </c:catAx>
      <c:valAx>
        <c:axId val="501589040"/>
        <c:scaling>
          <c:orientation val="minMax"/>
          <c:max val="100"/>
          <c:min val="70"/>
        </c:scaling>
        <c:delete val="0"/>
        <c:axPos val="l"/>
        <c:majorGridlines>
          <c:spPr>
            <a:ln w="9525" cap="flat" cmpd="sng" algn="ctr">
              <a:solidFill>
                <a:schemeClr val="tx1">
                  <a:tint val="75000"/>
                  <a:shade val="95000"/>
                  <a:satMod val="105000"/>
                </a:schemeClr>
              </a:solidFill>
              <a:prstDash val="solid"/>
              <a:round/>
            </a:ln>
            <a:effectLst/>
          </c:spPr>
        </c:majorGridlines>
        <c:numFmt formatCode="&quot;$&quot;#,##0.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49862948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in">
      <a:noFill/>
      <a:prstDash val="solid"/>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A5C18-E89B-4CF4-9C57-89A9C4CD8C59}" type="datetimeFigureOut">
              <a:rPr lang="en-US" smtClean="0"/>
              <a:t>3/15/2016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F22972-E8C3-4796-937B-0E8D666C11BA}" type="slidenum">
              <a:rPr lang="en-US" smtClean="0"/>
              <a:t>‹#›</a:t>
            </a:fld>
            <a:endParaRPr lang="en-US"/>
          </a:p>
        </p:txBody>
      </p:sp>
    </p:spTree>
    <p:extLst>
      <p:ext uri="{BB962C8B-B14F-4D97-AF65-F5344CB8AC3E}">
        <p14:creationId xmlns:p14="http://schemas.microsoft.com/office/powerpoint/2010/main" val="3149767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Tree>
    <p:extLst>
      <p:ext uri="{BB962C8B-B14F-4D97-AF65-F5344CB8AC3E}">
        <p14:creationId xmlns:p14="http://schemas.microsoft.com/office/powerpoint/2010/main" val="3142384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2EBC94-EFFA-4A67-9EE5-B2C51654D15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888346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2EBC94-EFFA-4A67-9EE5-B2C51654D155}"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161158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2EBC94-EFFA-4A67-9EE5-B2C51654D155}"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8800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2EBC94-EFFA-4A67-9EE5-B2C51654D155}"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764576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0731">
              <a:defRPr/>
            </a:pPr>
            <a:endParaRPr lang="en-US" dirty="0"/>
          </a:p>
        </p:txBody>
      </p:sp>
      <p:sp>
        <p:nvSpPr>
          <p:cNvPr id="4" name="Slide Number Placeholder 3"/>
          <p:cNvSpPr>
            <a:spLocks noGrp="1"/>
          </p:cNvSpPr>
          <p:nvPr>
            <p:ph type="sldNum" sz="quarter" idx="10"/>
          </p:nvPr>
        </p:nvSpPr>
        <p:spPr>
          <a:xfrm>
            <a:off x="4100973" y="9035770"/>
            <a:ext cx="3137318" cy="475654"/>
          </a:xfrm>
          <a:prstGeom prst="rect">
            <a:avLst/>
          </a:prstGeom>
        </p:spPr>
        <p:txBody>
          <a:bodyPr lIns="94073" tIns="47037" rIns="94073" bIns="47037"/>
          <a:lstStyle/>
          <a:p>
            <a:fld id="{BD19EE30-B312-4056-AB09-B0FB10147CF9}"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762262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9321"/>
            <a:endParaRPr lang="en-US" sz="1400" dirty="0"/>
          </a:p>
        </p:txBody>
      </p:sp>
      <p:sp>
        <p:nvSpPr>
          <p:cNvPr id="4" name="Slide Number Placeholder 3"/>
          <p:cNvSpPr>
            <a:spLocks noGrp="1"/>
          </p:cNvSpPr>
          <p:nvPr>
            <p:ph type="sldNum" sz="quarter" idx="10"/>
          </p:nvPr>
        </p:nvSpPr>
        <p:spPr/>
        <p:txBody>
          <a:bodyPr/>
          <a:lstStyle/>
          <a:p>
            <a:fld id="{622EBC94-EFFA-4A67-9EE5-B2C51654D155}"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326191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816" indent="-173816">
              <a:buFont typeface="Arial" panose="020B0604020202020204" pitchFamily="34" charset="0"/>
              <a:buChar char="•"/>
            </a:pPr>
            <a:endParaRPr lang="en-US" sz="1600" dirty="0"/>
          </a:p>
        </p:txBody>
      </p:sp>
    </p:spTree>
    <p:extLst>
      <p:ext uri="{BB962C8B-B14F-4D97-AF65-F5344CB8AC3E}">
        <p14:creationId xmlns:p14="http://schemas.microsoft.com/office/powerpoint/2010/main" val="773300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Tree>
    <p:extLst>
      <p:ext uri="{BB962C8B-B14F-4D97-AF65-F5344CB8AC3E}">
        <p14:creationId xmlns:p14="http://schemas.microsoft.com/office/powerpoint/2010/main" val="2469069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816" indent="-173816">
              <a:buFont typeface="Arial" panose="020B0604020202020204" pitchFamily="34" charset="0"/>
              <a:buChar char="•"/>
            </a:pPr>
            <a:endParaRPr lang="en-US" sz="1600" dirty="0"/>
          </a:p>
        </p:txBody>
      </p:sp>
    </p:spTree>
    <p:extLst>
      <p:ext uri="{BB962C8B-B14F-4D97-AF65-F5344CB8AC3E}">
        <p14:creationId xmlns:p14="http://schemas.microsoft.com/office/powerpoint/2010/main" val="176864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Tree>
    <p:extLst>
      <p:ext uri="{BB962C8B-B14F-4D97-AF65-F5344CB8AC3E}">
        <p14:creationId xmlns:p14="http://schemas.microsoft.com/office/powerpoint/2010/main" val="994860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5832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93293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2EBC94-EFFA-4A67-9EE5-B2C51654D15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949228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2EBC94-EFFA-4A67-9EE5-B2C51654D15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443454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3/15/2016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2166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600201"/>
            <a:ext cx="10972800" cy="4525963"/>
          </a:xfrm>
          <a:prstGeom prst="rect">
            <a:avLst/>
          </a:prstGeom>
        </p:spPr>
        <p:txBody>
          <a:bodyPr/>
          <a:lstStyle/>
          <a:p>
            <a:pPr lvl="0"/>
            <a:r>
              <a:rPr lang="en-US" noProof="0" dirty="0" smtClean="0"/>
              <a:t>Click icon to add chart</a:t>
            </a:r>
          </a:p>
        </p:txBody>
      </p:sp>
      <p:sp>
        <p:nvSpPr>
          <p:cNvPr id="4" name="Footer Placeholder 3"/>
          <p:cNvSpPr>
            <a:spLocks noGrp="1"/>
          </p:cNvSpPr>
          <p:nvPr>
            <p:ph type="ftr" sz="quarter" idx="10"/>
          </p:nvPr>
        </p:nvSpPr>
        <p:spPr>
          <a:xfrm>
            <a:off x="4165600" y="6356351"/>
            <a:ext cx="3860800" cy="365125"/>
          </a:xfrm>
          <a:prstGeom prst="rect">
            <a:avLst/>
          </a:prstGeom>
        </p:spPr>
        <p:txBody>
          <a:bodyPr/>
          <a:lstStyle>
            <a:lvl1pPr>
              <a:defRPr/>
            </a:lvl1pPr>
          </a:lstStyle>
          <a:p>
            <a:r>
              <a:rPr lang="en-US" dirty="0" smtClean="0">
                <a:solidFill>
                  <a:prstClr val="black">
                    <a:tint val="75000"/>
                  </a:prstClr>
                </a:solidFill>
              </a:rPr>
              <a:t>OPEN – GB – INFO 2</a:t>
            </a:r>
            <a:endParaRPr lang="en-US" dirty="0">
              <a:solidFill>
                <a:prstClr val="black">
                  <a:tint val="75000"/>
                </a:prstClr>
              </a:solidFill>
            </a:endParaRPr>
          </a:p>
        </p:txBody>
      </p:sp>
    </p:spTree>
    <p:extLst>
      <p:ext uri="{BB962C8B-B14F-4D97-AF65-F5344CB8AC3E}">
        <p14:creationId xmlns:p14="http://schemas.microsoft.com/office/powerpoint/2010/main" val="3972469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35796"/>
            <a:ext cx="11582400" cy="381000"/>
          </a:xfrm>
          <a:noFill/>
        </p:spPr>
        <p:txBody>
          <a:bodyPr/>
          <a:lstStyle>
            <a:lvl1pPr>
              <a:defRPr sz="1800" baseline="0">
                <a:solidFill>
                  <a:schemeClr val="tx1">
                    <a:lumMod val="65000"/>
                    <a:lumOff val="35000"/>
                  </a:schemeClr>
                </a:solidFill>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104900"/>
            <a:ext cx="11569701" cy="5200651"/>
          </a:xfrm>
        </p:spPr>
        <p:txBody>
          <a:bodyPr/>
          <a:lstStyle>
            <a:lvl1pPr marL="400050" indent="-228600">
              <a:spcBef>
                <a:spcPts val="1800"/>
              </a:spcBef>
              <a:buFont typeface="Wingdings" pitchFamily="2" charset="2"/>
              <a:buChar char="§"/>
              <a:defRPr b="1"/>
            </a:lvl1pPr>
            <a:lvl2pPr marL="628650" marR="0" indent="-228600" algn="l" defTabSz="914400" rtl="0" eaLnBrk="1" fontAlgn="base" latinLnBrk="0" hangingPunct="1">
              <a:lnSpc>
                <a:spcPct val="100000"/>
              </a:lnSpc>
              <a:spcBef>
                <a:spcPts val="1200"/>
              </a:spcBef>
              <a:spcAft>
                <a:spcPct val="0"/>
              </a:spcAft>
              <a:buClr>
                <a:schemeClr val="tx1">
                  <a:lumMod val="50000"/>
                  <a:lumOff val="50000"/>
                </a:schemeClr>
              </a:buClr>
              <a:buSzTx/>
              <a:buFont typeface="Wingdings" pitchFamily="2" charset="2"/>
              <a:buChar char="§"/>
              <a:tabLst/>
              <a:defRPr/>
            </a:lvl2pPr>
            <a:lvl3pPr marL="914400" indent="-228600">
              <a:spcBef>
                <a:spcPts val="1200"/>
              </a:spcBef>
              <a:buClr>
                <a:schemeClr val="bg2"/>
              </a:buClr>
              <a:buFont typeface="Wingdings" pitchFamily="2" charset="2"/>
              <a:buChar char="§"/>
              <a:defRPr/>
            </a:lvl3pPr>
            <a:lvl4pPr marL="1257300" indent="-290513">
              <a:spcBef>
                <a:spcPts val="1200"/>
              </a:spcBef>
              <a:buFont typeface="Wingdings" pitchFamily="2" charset="2"/>
              <a:buChar char="§"/>
              <a:defRPr/>
            </a:lvl4pPr>
            <a:lvl5pPr marL="1600200" indent="-284163">
              <a:spcBef>
                <a:spcPts val="1200"/>
              </a:spcBef>
              <a:buFont typeface="Wingdings" pitchFamily="2" charset="2"/>
              <a:buChar char="§"/>
              <a:defRPr/>
            </a:lvl5pPr>
          </a:lstStyle>
          <a:p>
            <a:pPr lvl="0"/>
            <a:r>
              <a:rPr lang="en-US" dirty="0" smtClean="0"/>
              <a:t>Click to edit Master text styles</a:t>
            </a:r>
          </a:p>
          <a:p>
            <a:pPr lvl="1"/>
            <a:r>
              <a:rPr lang="en-US" dirty="0" smtClean="0"/>
              <a:t>Second level</a:t>
            </a:r>
          </a:p>
          <a:p>
            <a:pPr marL="914400" marR="0" lvl="2" indent="-228600" algn="l" defTabSz="914400" rtl="0" eaLnBrk="1" fontAlgn="base" latinLnBrk="0" hangingPunct="1">
              <a:lnSpc>
                <a:spcPct val="100000"/>
              </a:lnSpc>
              <a:spcBef>
                <a:spcPts val="1200"/>
              </a:spcBef>
              <a:spcAft>
                <a:spcPct val="0"/>
              </a:spcAft>
              <a:buClr>
                <a:schemeClr val="tx1">
                  <a:lumMod val="50000"/>
                  <a:lumOff val="50000"/>
                </a:schemeClr>
              </a:buClr>
              <a:buSzTx/>
              <a:buFont typeface="Book Antiqua" pitchFamily="18" charset="0"/>
              <a:buChar char="―"/>
              <a:tabLst/>
              <a:defRPr/>
            </a:pPr>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p:nvPr>
        </p:nvSpPr>
        <p:spPr>
          <a:xfrm>
            <a:off x="304803" y="723901"/>
            <a:ext cx="11569700" cy="323851"/>
          </a:xfrm>
        </p:spPr>
        <p:txBody>
          <a:bodyPr/>
          <a:lstStyle>
            <a:lvl1pPr marL="0" indent="0">
              <a:buFontTx/>
              <a:buNone/>
              <a:defRPr b="1">
                <a:solidFill>
                  <a:schemeClr val="bg1">
                    <a:lumMod val="50000"/>
                  </a:schemeClr>
                </a:solidFill>
              </a:defRPr>
            </a:lvl1pPr>
            <a:lvl2pPr>
              <a:buFontTx/>
              <a:buNone/>
              <a:defRPr b="1"/>
            </a:lvl2pPr>
            <a:lvl3pPr>
              <a:buFontTx/>
              <a:buNone/>
              <a:defRPr b="1"/>
            </a:lvl3pPr>
            <a:lvl4pPr>
              <a:buFontTx/>
              <a:buNone/>
              <a:defRPr b="1"/>
            </a:lvl4pPr>
            <a:lvl5pPr>
              <a:buFontTx/>
              <a:buNone/>
              <a:defRPr b="1"/>
            </a:lvl5pPr>
          </a:lstStyle>
          <a:p>
            <a:pPr lvl="0"/>
            <a:r>
              <a:rPr lang="en-US" dirty="0" smtClean="0"/>
              <a:t>Click to edit Master text styles</a:t>
            </a:r>
          </a:p>
        </p:txBody>
      </p:sp>
    </p:spTree>
    <p:extLst>
      <p:ext uri="{BB962C8B-B14F-4D97-AF65-F5344CB8AC3E}">
        <p14:creationId xmlns:p14="http://schemas.microsoft.com/office/powerpoint/2010/main" val="10912280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3/15/2016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3/15/2016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3/15/2016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3/15/2016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89000"/>
        </a:lnSpc>
        <a:spcBef>
          <a:spcPct val="0"/>
        </a:spcBef>
        <a:buNone/>
        <a:defRPr sz="4400" b="0" i="0" u="none"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b="0" i="1" u="none"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Excel_Worksheet6.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UMKC </a:t>
            </a:r>
            <a:br>
              <a:rPr lang="en-US" dirty="0" smtClean="0"/>
            </a:br>
            <a:r>
              <a:rPr lang="en-US" dirty="0" smtClean="0"/>
              <a:t>All-faculty meeting </a:t>
            </a:r>
            <a:endParaRPr lang="en-US" dirty="0"/>
          </a:p>
        </p:txBody>
      </p:sp>
      <p:sp>
        <p:nvSpPr>
          <p:cNvPr id="3" name="Subtitle 2"/>
          <p:cNvSpPr>
            <a:spLocks noGrp="1"/>
          </p:cNvSpPr>
          <p:nvPr>
            <p:ph type="subTitle" idx="1"/>
          </p:nvPr>
        </p:nvSpPr>
        <p:spPr/>
        <p:txBody>
          <a:bodyPr>
            <a:normAutofit/>
          </a:bodyPr>
          <a:lstStyle/>
          <a:p>
            <a:r>
              <a:rPr lang="en-US" sz="3600" dirty="0" smtClean="0">
                <a:solidFill>
                  <a:srgbClr val="FF0000"/>
                </a:solidFill>
              </a:rPr>
              <a:t>March 15, 2016 </a:t>
            </a:r>
            <a:endParaRPr lang="en-US" sz="3600" dirty="0">
              <a:solidFill>
                <a:srgbClr val="FF0000"/>
              </a:solidFill>
            </a:endParaRPr>
          </a:p>
        </p:txBody>
      </p:sp>
    </p:spTree>
    <p:extLst>
      <p:ext uri="{BB962C8B-B14F-4D97-AF65-F5344CB8AC3E}">
        <p14:creationId xmlns:p14="http://schemas.microsoft.com/office/powerpoint/2010/main" val="3144504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Autofit/>
          </a:bodyPr>
          <a:lstStyle/>
          <a:p>
            <a:pPr algn="ctr"/>
            <a:r>
              <a:rPr lang="en-US" sz="3600" b="1" dirty="0"/>
              <a:t>State Appropriations plus Net Tuition per FTE</a:t>
            </a:r>
            <a:br>
              <a:rPr lang="en-US" sz="3600" b="1" dirty="0"/>
            </a:br>
            <a:r>
              <a:rPr lang="en-US" sz="3600" b="1" i="1" dirty="0"/>
              <a:t>Peer Systems</a:t>
            </a:r>
          </a:p>
        </p:txBody>
      </p:sp>
      <p:pic>
        <p:nvPicPr>
          <p:cNvPr id="4" name="Picture 3"/>
          <p:cNvPicPr>
            <a:picLocks noChangeAspect="1"/>
          </p:cNvPicPr>
          <p:nvPr/>
        </p:nvPicPr>
        <p:blipFill>
          <a:blip r:embed="rId3"/>
          <a:stretch>
            <a:fillRect/>
          </a:stretch>
        </p:blipFill>
        <p:spPr>
          <a:xfrm>
            <a:off x="2667000" y="1447800"/>
            <a:ext cx="7162800" cy="4586182"/>
          </a:xfrm>
          <a:prstGeom prst="rect">
            <a:avLst/>
          </a:prstGeom>
        </p:spPr>
      </p:pic>
    </p:spTree>
    <p:extLst>
      <p:ext uri="{BB962C8B-B14F-4D97-AF65-F5344CB8AC3E}">
        <p14:creationId xmlns:p14="http://schemas.microsoft.com/office/powerpoint/2010/main" val="1993439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1143600"/>
          </a:xfrm>
          <a:prstGeom prst="rect">
            <a:avLst/>
          </a:prstGeom>
        </p:spPr>
        <p:txBody>
          <a:bodyPr wrap="square" anchor="ctr">
            <a:noAutofit/>
          </a:bodyPr>
          <a:lstStyle/>
          <a:p>
            <a:pPr algn="ctr" fontAlgn="base">
              <a:spcBef>
                <a:spcPct val="0"/>
              </a:spcBef>
              <a:spcAft>
                <a:spcPct val="0"/>
              </a:spcAft>
            </a:pPr>
            <a:r>
              <a:rPr lang="en-US" sz="4400" b="1" dirty="0">
                <a:solidFill>
                  <a:srgbClr val="000000"/>
                </a:solidFill>
                <a:ea typeface="ヒラギノ角ゴ Pro W3" charset="0"/>
                <a:cs typeface="ヒラギノ角ゴ Pro W3" charset="0"/>
              </a:rPr>
              <a:t>Color of Money Matters</a:t>
            </a:r>
          </a:p>
        </p:txBody>
      </p:sp>
      <p:pic>
        <p:nvPicPr>
          <p:cNvPr id="4" name="Picture 3"/>
          <p:cNvPicPr>
            <a:picLocks noChangeAspect="1"/>
          </p:cNvPicPr>
          <p:nvPr/>
        </p:nvPicPr>
        <p:blipFill>
          <a:blip r:embed="rId3"/>
          <a:stretch>
            <a:fillRect/>
          </a:stretch>
        </p:blipFill>
        <p:spPr>
          <a:xfrm>
            <a:off x="2515562" y="1143600"/>
            <a:ext cx="7695238" cy="4800000"/>
          </a:xfrm>
          <a:prstGeom prst="rect">
            <a:avLst/>
          </a:prstGeom>
        </p:spPr>
      </p:pic>
    </p:spTree>
    <p:extLst>
      <p:ext uri="{BB962C8B-B14F-4D97-AF65-F5344CB8AC3E}">
        <p14:creationId xmlns:p14="http://schemas.microsoft.com/office/powerpoint/2010/main" val="738609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0"/>
            <a:ext cx="11552350" cy="1143000"/>
          </a:xfrm>
        </p:spPr>
        <p:txBody>
          <a:bodyPr>
            <a:normAutofit/>
          </a:bodyPr>
          <a:lstStyle/>
          <a:p>
            <a:pPr algn="ctr"/>
            <a:r>
              <a:rPr lang="en-US" sz="3600" dirty="0" smtClean="0">
                <a:solidFill>
                  <a:srgbClr val="000000"/>
                </a:solidFill>
                <a:latin typeface="+mj-lt"/>
              </a:rPr>
              <a:t>FY16 Budget by Revenue Source</a:t>
            </a:r>
            <a:br>
              <a:rPr lang="en-US" sz="3600" dirty="0" smtClean="0">
                <a:solidFill>
                  <a:srgbClr val="000000"/>
                </a:solidFill>
                <a:latin typeface="+mj-lt"/>
              </a:rPr>
            </a:br>
            <a:r>
              <a:rPr lang="en-US" sz="2400" dirty="0" smtClean="0">
                <a:solidFill>
                  <a:srgbClr val="000000"/>
                </a:solidFill>
                <a:latin typeface="+mj-lt"/>
              </a:rPr>
              <a:t>All Budgeted Funds $347 million</a:t>
            </a:r>
            <a:endParaRPr lang="en-US" sz="2400" dirty="0">
              <a:solidFill>
                <a:srgbClr val="000000"/>
              </a:solidFill>
              <a:latin typeface="+mj-lt"/>
            </a:endParaRPr>
          </a:p>
        </p:txBody>
      </p:sp>
      <p:sp>
        <p:nvSpPr>
          <p:cNvPr id="167941" name="Rectangle 5"/>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solidFill>
                <a:prstClr val="black"/>
              </a:solidFill>
            </a:endParaRPr>
          </a:p>
        </p:txBody>
      </p:sp>
      <p:graphicFrame>
        <p:nvGraphicFramePr>
          <p:cNvPr id="11" name="Chart 10"/>
          <p:cNvGraphicFramePr/>
          <p:nvPr>
            <p:extLst/>
          </p:nvPr>
        </p:nvGraphicFramePr>
        <p:xfrm>
          <a:off x="1866722" y="964364"/>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7018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537" y="330870"/>
            <a:ext cx="11573712" cy="631656"/>
          </a:xfrm>
        </p:spPr>
        <p:txBody>
          <a:bodyPr>
            <a:normAutofit fontScale="90000"/>
          </a:bodyPr>
          <a:lstStyle/>
          <a:p>
            <a:pPr algn="ctr"/>
            <a:r>
              <a:rPr lang="en-US" sz="4000" dirty="0" smtClean="0">
                <a:solidFill>
                  <a:schemeClr val="tx1"/>
                </a:solidFill>
                <a:latin typeface="+mj-lt"/>
              </a:rPr>
              <a:t>FY16 Budgeted Revenues </a:t>
            </a:r>
            <a:r>
              <a:rPr lang="en-US" dirty="0" smtClean="0">
                <a:solidFill>
                  <a:schemeClr val="tx1"/>
                </a:solidFill>
                <a:latin typeface="+mj-lt"/>
              </a:rPr>
              <a:t/>
            </a:r>
            <a:br>
              <a:rPr lang="en-US" dirty="0" smtClean="0">
                <a:solidFill>
                  <a:schemeClr val="tx1"/>
                </a:solidFill>
                <a:latin typeface="+mj-lt"/>
              </a:rPr>
            </a:br>
            <a:r>
              <a:rPr lang="en-US" sz="2700" dirty="0" smtClean="0">
                <a:solidFill>
                  <a:schemeClr val="tx1"/>
                </a:solidFill>
                <a:latin typeface="+mj-lt"/>
              </a:rPr>
              <a:t>Operating Fund $237 million</a:t>
            </a:r>
            <a:endParaRPr lang="en-US" sz="2700" dirty="0">
              <a:solidFill>
                <a:schemeClr val="tx1"/>
              </a:solidFill>
              <a:latin typeface="+mj-lt"/>
            </a:endParaRPr>
          </a:p>
        </p:txBody>
      </p:sp>
      <p:graphicFrame>
        <p:nvGraphicFramePr>
          <p:cNvPr id="8" name="Content Placeholder 7"/>
          <p:cNvGraphicFramePr>
            <a:graphicFrameLocks noGrp="1"/>
          </p:cNvGraphicFramePr>
          <p:nvPr>
            <p:ph idx="1"/>
            <p:extLst/>
          </p:nvPr>
        </p:nvGraphicFramePr>
        <p:xfrm>
          <a:off x="304800" y="1104900"/>
          <a:ext cx="11569700" cy="5200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446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pPr algn="ctr"/>
            <a:r>
              <a:rPr lang="en-US" sz="4000" dirty="0" smtClean="0">
                <a:solidFill>
                  <a:schemeClr val="tx1"/>
                </a:solidFill>
                <a:latin typeface="+mj-lt"/>
              </a:rPr>
              <a:t>FY16 Budgeted Expenses </a:t>
            </a:r>
            <a:r>
              <a:rPr lang="en-US" dirty="0" smtClean="0">
                <a:solidFill>
                  <a:schemeClr val="tx1"/>
                </a:solidFill>
                <a:latin typeface="+mj-lt"/>
              </a:rPr>
              <a:t/>
            </a:r>
            <a:br>
              <a:rPr lang="en-US" dirty="0" smtClean="0">
                <a:solidFill>
                  <a:schemeClr val="tx1"/>
                </a:solidFill>
                <a:latin typeface="+mj-lt"/>
              </a:rPr>
            </a:br>
            <a:r>
              <a:rPr lang="en-US" sz="2700" dirty="0" smtClean="0">
                <a:solidFill>
                  <a:schemeClr val="tx1"/>
                </a:solidFill>
                <a:latin typeface="+mj-lt"/>
              </a:rPr>
              <a:t>Operating Fund</a:t>
            </a:r>
            <a:endParaRPr lang="en-US" sz="2200" dirty="0">
              <a:solidFill>
                <a:schemeClr val="tx1"/>
              </a:solidFill>
              <a:latin typeface="+mj-lt"/>
            </a:endParaRPr>
          </a:p>
        </p:txBody>
      </p:sp>
      <p:graphicFrame>
        <p:nvGraphicFramePr>
          <p:cNvPr id="10" name="Chart 9"/>
          <p:cNvGraphicFramePr/>
          <p:nvPr>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9685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nvPr>
        </p:nvGraphicFramePr>
        <p:xfrm>
          <a:off x="304800" y="1104900"/>
          <a:ext cx="11569700" cy="520065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a:xfrm>
            <a:off x="204537" y="473244"/>
            <a:ext cx="11573712" cy="631656"/>
          </a:xfrm>
        </p:spPr>
        <p:txBody>
          <a:bodyPr>
            <a:normAutofit fontScale="90000"/>
          </a:bodyPr>
          <a:lstStyle/>
          <a:p>
            <a:pPr algn="ctr"/>
            <a:r>
              <a:rPr lang="en-US" sz="4000" dirty="0" smtClean="0">
                <a:solidFill>
                  <a:schemeClr val="tx1"/>
                </a:solidFill>
                <a:latin typeface="+mj-lt"/>
              </a:rPr>
              <a:t>FY16 Budgeted Revenues </a:t>
            </a:r>
            <a:br>
              <a:rPr lang="en-US" sz="4000" dirty="0" smtClean="0">
                <a:solidFill>
                  <a:schemeClr val="tx1"/>
                </a:solidFill>
                <a:latin typeface="+mj-lt"/>
              </a:rPr>
            </a:br>
            <a:r>
              <a:rPr lang="en-US" sz="2700" dirty="0" smtClean="0">
                <a:solidFill>
                  <a:schemeClr val="tx1"/>
                </a:solidFill>
                <a:latin typeface="+mj-lt"/>
              </a:rPr>
              <a:t>Auxiliary Funds $90 million</a:t>
            </a:r>
            <a:r>
              <a:rPr lang="en-US" dirty="0" smtClean="0">
                <a:solidFill>
                  <a:schemeClr val="tx1"/>
                </a:solidFill>
                <a:latin typeface="+mj-lt"/>
              </a:rPr>
              <a:t/>
            </a:r>
            <a:br>
              <a:rPr lang="en-US" dirty="0" smtClean="0">
                <a:solidFill>
                  <a:schemeClr val="tx1"/>
                </a:solidFill>
                <a:latin typeface="+mj-lt"/>
              </a:rPr>
            </a:br>
            <a:endParaRPr lang="en-US" sz="2200" dirty="0">
              <a:solidFill>
                <a:schemeClr val="tx1"/>
              </a:solidFill>
              <a:latin typeface="+mj-lt"/>
            </a:endParaRPr>
          </a:p>
        </p:txBody>
      </p:sp>
    </p:spTree>
    <p:extLst>
      <p:ext uri="{BB962C8B-B14F-4D97-AF65-F5344CB8AC3E}">
        <p14:creationId xmlns:p14="http://schemas.microsoft.com/office/powerpoint/2010/main" val="291191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67001" y="1077218"/>
            <a:ext cx="184731" cy="369332"/>
          </a:xfrm>
          <a:prstGeom prst="rect">
            <a:avLst/>
          </a:prstGeom>
          <a:noFill/>
        </p:spPr>
        <p:txBody>
          <a:bodyPr wrap="none" rtlCol="0">
            <a:spAutoFit/>
          </a:bodyPr>
          <a:lstStyle/>
          <a:p>
            <a:endParaRPr lang="en-US" dirty="0">
              <a:solidFill>
                <a:prstClr val="black"/>
              </a:solidFill>
            </a:endParaRPr>
          </a:p>
        </p:txBody>
      </p:sp>
      <p:sp>
        <p:nvSpPr>
          <p:cNvPr id="3" name="TextBox 2"/>
          <p:cNvSpPr txBox="1"/>
          <p:nvPr/>
        </p:nvSpPr>
        <p:spPr>
          <a:xfrm>
            <a:off x="409008" y="1200189"/>
            <a:ext cx="430887" cy="1860885"/>
          </a:xfrm>
          <a:prstGeom prst="rect">
            <a:avLst/>
          </a:prstGeom>
          <a:noFill/>
        </p:spPr>
        <p:txBody>
          <a:bodyPr vert="vert270" wrap="square" rtlCol="0" anchor="ctr">
            <a:spAutoFit/>
          </a:bodyPr>
          <a:lstStyle/>
          <a:p>
            <a:r>
              <a:rPr lang="en-US" sz="1600" dirty="0">
                <a:solidFill>
                  <a:prstClr val="black"/>
                </a:solidFill>
                <a:latin typeface="Arial" panose="020B0604020202020204" pitchFamily="34" charset="0"/>
                <a:cs typeface="Arial" panose="020B0604020202020204" pitchFamily="34" charset="0"/>
              </a:rPr>
              <a:t>Millions</a:t>
            </a:r>
          </a:p>
        </p:txBody>
      </p:sp>
      <p:sp>
        <p:nvSpPr>
          <p:cNvPr id="2" name="TextBox 1"/>
          <p:cNvSpPr txBox="1"/>
          <p:nvPr/>
        </p:nvSpPr>
        <p:spPr>
          <a:xfrm>
            <a:off x="1648057" y="5272847"/>
            <a:ext cx="7676686" cy="707886"/>
          </a:xfrm>
          <a:prstGeom prst="rect">
            <a:avLst/>
          </a:prstGeom>
          <a:noFill/>
        </p:spPr>
        <p:txBody>
          <a:bodyPr wrap="square" rtlCol="0">
            <a:spAutoFit/>
          </a:bodyPr>
          <a:lstStyle/>
          <a:p>
            <a:r>
              <a:rPr lang="en-US" sz="1100" dirty="0">
                <a:solidFill>
                  <a:prstClr val="black"/>
                </a:solidFill>
              </a:rPr>
              <a:t>Campus received $11.4 m in FY2010 for Caring for Missourians.  Balances have been adjusted to exclude that one-time funding and corresponding expenses in subsequent years.</a:t>
            </a:r>
          </a:p>
          <a:p>
            <a:endParaRPr lang="en-US" dirty="0">
              <a:solidFill>
                <a:prstClr val="black"/>
              </a:solidFill>
            </a:endParaRPr>
          </a:p>
        </p:txBody>
      </p:sp>
      <p:pic>
        <p:nvPicPr>
          <p:cNvPr id="4" name="Picture 3"/>
          <p:cNvPicPr>
            <a:picLocks noChangeAspect="1"/>
          </p:cNvPicPr>
          <p:nvPr/>
        </p:nvPicPr>
        <p:blipFill>
          <a:blip r:embed="rId3"/>
          <a:stretch>
            <a:fillRect/>
          </a:stretch>
        </p:blipFill>
        <p:spPr>
          <a:xfrm>
            <a:off x="839895" y="787358"/>
            <a:ext cx="8963360" cy="4297680"/>
          </a:xfrm>
          <a:prstGeom prst="rect">
            <a:avLst/>
          </a:prstGeom>
        </p:spPr>
      </p:pic>
      <p:sp>
        <p:nvSpPr>
          <p:cNvPr id="8" name="Title 5"/>
          <p:cNvSpPr txBox="1">
            <a:spLocks/>
          </p:cNvSpPr>
          <p:nvPr/>
        </p:nvSpPr>
        <p:spPr>
          <a:xfrm>
            <a:off x="234196" y="163061"/>
            <a:ext cx="10972800" cy="624297"/>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Helvetica"/>
                <a:ea typeface="+mj-ea"/>
                <a:cs typeface="Helvetica"/>
              </a:defRPr>
            </a:lvl1pPr>
          </a:lstStyle>
          <a:p>
            <a:r>
              <a:rPr lang="en-US" sz="3600" dirty="0" smtClean="0">
                <a:solidFill>
                  <a:prstClr val="black"/>
                </a:solidFill>
                <a:latin typeface="Calibri"/>
              </a:rPr>
              <a:t>Operating Fund Reserves</a:t>
            </a:r>
            <a:endParaRPr lang="en-US" sz="3600" dirty="0">
              <a:solidFill>
                <a:prstClr val="black"/>
              </a:solidFill>
              <a:latin typeface="Calibri"/>
            </a:endParaRPr>
          </a:p>
        </p:txBody>
      </p:sp>
      <p:sp>
        <p:nvSpPr>
          <p:cNvPr id="9" name="Rectangle 8"/>
          <p:cNvSpPr/>
          <p:nvPr/>
        </p:nvSpPr>
        <p:spPr>
          <a:xfrm>
            <a:off x="9470796" y="1001039"/>
            <a:ext cx="2721204" cy="2862322"/>
          </a:xfrm>
          <a:prstGeom prst="rect">
            <a:avLst/>
          </a:prstGeom>
        </p:spPr>
        <p:txBody>
          <a:bodyPr wrap="square">
            <a:spAutoFit/>
          </a:bodyPr>
          <a:lstStyle/>
          <a:p>
            <a:r>
              <a:rPr lang="en-US" b="1" dirty="0">
                <a:solidFill>
                  <a:prstClr val="black"/>
                </a:solidFill>
                <a:latin typeface="Helvetica" panose="020B0604020202020204" pitchFamily="34" charset="0"/>
                <a:cs typeface="Helvetica" panose="020B0604020202020204" pitchFamily="34" charset="0"/>
              </a:rPr>
              <a:t>FY14:</a:t>
            </a:r>
          </a:p>
          <a:p>
            <a:r>
              <a:rPr lang="en-US" b="1" dirty="0">
                <a:solidFill>
                  <a:prstClr val="black"/>
                </a:solidFill>
                <a:latin typeface="Helvetica" panose="020B0604020202020204" pitchFamily="34" charset="0"/>
                <a:cs typeface="Helvetica" panose="020B0604020202020204" pitchFamily="34" charset="0"/>
              </a:rPr>
              <a:t>Current fund $84 M</a:t>
            </a:r>
          </a:p>
          <a:p>
            <a:endParaRPr lang="en-US" b="1" dirty="0">
              <a:solidFill>
                <a:prstClr val="black"/>
              </a:solidFill>
              <a:latin typeface="Helvetica" panose="020B0604020202020204" pitchFamily="34" charset="0"/>
              <a:cs typeface="Helvetica" panose="020B0604020202020204" pitchFamily="34" charset="0"/>
            </a:endParaRPr>
          </a:p>
          <a:p>
            <a:r>
              <a:rPr lang="en-US" b="1" dirty="0">
                <a:solidFill>
                  <a:prstClr val="black"/>
                </a:solidFill>
                <a:latin typeface="Helvetica" panose="020B0604020202020204" pitchFamily="34" charset="0"/>
                <a:cs typeface="Helvetica" panose="020B0604020202020204" pitchFamily="34" charset="0"/>
              </a:rPr>
              <a:t>Loan $26 M</a:t>
            </a:r>
          </a:p>
          <a:p>
            <a:r>
              <a:rPr lang="en-US" b="1" dirty="0">
                <a:solidFill>
                  <a:prstClr val="black"/>
                </a:solidFill>
                <a:latin typeface="Helvetica" panose="020B0604020202020204" pitchFamily="34" charset="0"/>
                <a:cs typeface="Helvetica" panose="020B0604020202020204" pitchFamily="34" charset="0"/>
              </a:rPr>
              <a:t>Plant fund $174 M</a:t>
            </a:r>
          </a:p>
          <a:p>
            <a:r>
              <a:rPr lang="en-US" b="1" dirty="0">
                <a:solidFill>
                  <a:prstClr val="black"/>
                </a:solidFill>
                <a:latin typeface="Helvetica" panose="020B0604020202020204" pitchFamily="34" charset="0"/>
                <a:cs typeface="Helvetica" panose="020B0604020202020204" pitchFamily="34" charset="0"/>
              </a:rPr>
              <a:t>Endowment $140 M</a:t>
            </a:r>
          </a:p>
          <a:p>
            <a:endParaRPr lang="en-US" b="1" dirty="0">
              <a:solidFill>
                <a:prstClr val="black"/>
              </a:solidFill>
              <a:latin typeface="Helvetica" panose="020B0604020202020204" pitchFamily="34" charset="0"/>
              <a:cs typeface="Helvetica" panose="020B0604020202020204" pitchFamily="34" charset="0"/>
            </a:endParaRPr>
          </a:p>
          <a:p>
            <a:r>
              <a:rPr lang="en-US" b="1" dirty="0">
                <a:solidFill>
                  <a:prstClr val="black"/>
                </a:solidFill>
                <a:latin typeface="Helvetica" panose="020B0604020202020204" pitchFamily="34" charset="0"/>
                <a:cs typeface="Helvetica" panose="020B0604020202020204" pitchFamily="34" charset="0"/>
              </a:rPr>
              <a:t>All Funds $426 M</a:t>
            </a:r>
          </a:p>
          <a:p>
            <a:endParaRPr lang="en-US" b="1" dirty="0">
              <a:solidFill>
                <a:prstClr val="black"/>
              </a:solidFill>
              <a:latin typeface="Helvetica" panose="020B0604020202020204" pitchFamily="34" charset="0"/>
              <a:cs typeface="Helvetica" panose="020B0604020202020204" pitchFamily="34" charset="0"/>
            </a:endParaRPr>
          </a:p>
          <a:p>
            <a:r>
              <a:rPr lang="en-US" b="1" dirty="0">
                <a:solidFill>
                  <a:prstClr val="black"/>
                </a:solidFill>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2832471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30400" y="256905"/>
            <a:ext cx="8229600" cy="944562"/>
          </a:xfrm>
        </p:spPr>
        <p:txBody>
          <a:bodyPr>
            <a:normAutofit fontScale="90000"/>
          </a:bodyPr>
          <a:lstStyle/>
          <a:p>
            <a:pPr algn="ctr"/>
            <a:r>
              <a:rPr lang="en-US" sz="4000" dirty="0">
                <a:latin typeface="+mj-lt"/>
              </a:rPr>
              <a:t>UMKC State Appropriations</a:t>
            </a:r>
            <a:r>
              <a:rPr lang="en-US" dirty="0">
                <a:latin typeface="+mj-lt"/>
              </a:rPr>
              <a:t/>
            </a:r>
            <a:br>
              <a:rPr lang="en-US" dirty="0">
                <a:latin typeface="+mj-lt"/>
              </a:rPr>
            </a:br>
            <a:r>
              <a:rPr lang="en-US" sz="2700" dirty="0">
                <a:latin typeface="+mj-lt"/>
              </a:rPr>
              <a:t>FY08 to FY16</a:t>
            </a:r>
            <a:r>
              <a:rPr lang="en-US" sz="2200" dirty="0">
                <a:latin typeface="+mj-lt"/>
              </a:rPr>
              <a:t/>
            </a:r>
            <a:br>
              <a:rPr lang="en-US" sz="2200" dirty="0">
                <a:latin typeface="+mj-lt"/>
              </a:rPr>
            </a:br>
            <a:endParaRPr lang="en-US" sz="2200" dirty="0">
              <a:latin typeface="+mj-lt"/>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967797203"/>
              </p:ext>
            </p:extLst>
          </p:nvPr>
        </p:nvGraphicFramePr>
        <p:xfrm>
          <a:off x="2057399" y="1100225"/>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337786" y="5524946"/>
            <a:ext cx="7668827" cy="461665"/>
          </a:xfrm>
          <a:prstGeom prst="rect">
            <a:avLst/>
          </a:prstGeom>
          <a:noFill/>
        </p:spPr>
        <p:txBody>
          <a:bodyPr wrap="square" rtlCol="0">
            <a:spAutoFit/>
          </a:bodyPr>
          <a:lstStyle/>
          <a:p>
            <a:r>
              <a:rPr lang="en-US" sz="1200" dirty="0">
                <a:solidFill>
                  <a:prstClr val="black"/>
                </a:solidFill>
              </a:rPr>
              <a:t>In FY10, campus received $11.4 million in Caring for Missourians funding</a:t>
            </a:r>
          </a:p>
          <a:p>
            <a:endParaRPr lang="en-US" sz="1200" dirty="0">
              <a:solidFill>
                <a:prstClr val="black"/>
              </a:solidFill>
            </a:endParaRPr>
          </a:p>
        </p:txBody>
      </p:sp>
    </p:spTree>
    <p:extLst>
      <p:ext uri="{BB962C8B-B14F-4D97-AF65-F5344CB8AC3E}">
        <p14:creationId xmlns:p14="http://schemas.microsoft.com/office/powerpoint/2010/main" val="36968937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UM System FY17 Appropriations Request </a:t>
            </a:r>
            <a:endParaRPr lang="en-US" dirty="0"/>
          </a:p>
        </p:txBody>
      </p:sp>
      <p:sp>
        <p:nvSpPr>
          <p:cNvPr id="3" name="Content Placeholder 2"/>
          <p:cNvSpPr>
            <a:spLocks noGrp="1"/>
          </p:cNvSpPr>
          <p:nvPr>
            <p:ph idx="1"/>
          </p:nvPr>
        </p:nvSpPr>
        <p:spPr/>
        <p:txBody>
          <a:bodyPr/>
          <a:lstStyle/>
          <a:p>
            <a:pPr marL="0" indent="0">
              <a:buNone/>
            </a:pPr>
            <a:r>
              <a:rPr lang="en-US" dirty="0" smtClean="0"/>
              <a:t>Core request                         $ 447.3 million</a:t>
            </a:r>
          </a:p>
          <a:p>
            <a:pPr marL="0" indent="0">
              <a:buNone/>
            </a:pPr>
            <a:r>
              <a:rPr lang="en-US" dirty="0" smtClean="0"/>
              <a:t>New requests                             31.9 million</a:t>
            </a:r>
          </a:p>
          <a:p>
            <a:pPr marL="0" indent="0">
              <a:buNone/>
            </a:pPr>
            <a:r>
              <a:rPr lang="en-US" dirty="0" smtClean="0"/>
              <a:t>Other Curator programs               7.7 million</a:t>
            </a:r>
          </a:p>
          <a:p>
            <a:pPr marL="0" indent="0">
              <a:buNone/>
            </a:pPr>
            <a:r>
              <a:rPr lang="en-US" dirty="0" smtClean="0"/>
              <a:t>Legislative requirements            </a:t>
            </a:r>
            <a:r>
              <a:rPr lang="en-US" u="sng" dirty="0" smtClean="0"/>
              <a:t>10.4 million</a:t>
            </a:r>
          </a:p>
          <a:p>
            <a:pPr marL="0" indent="0">
              <a:buNone/>
            </a:pPr>
            <a:endParaRPr lang="en-US" dirty="0"/>
          </a:p>
          <a:p>
            <a:pPr marL="0" indent="0">
              <a:buNone/>
            </a:pPr>
            <a:r>
              <a:rPr lang="en-US" dirty="0" smtClean="0"/>
              <a:t>Total Request                        $  </a:t>
            </a:r>
            <a:r>
              <a:rPr lang="en-US" u="sng" dirty="0" smtClean="0"/>
              <a:t>497.3 million</a:t>
            </a:r>
          </a:p>
          <a:p>
            <a:pPr marL="0" indent="0">
              <a:buNone/>
            </a:pPr>
            <a:endParaRPr lang="en-US" dirty="0"/>
          </a:p>
        </p:txBody>
      </p:sp>
    </p:spTree>
    <p:extLst>
      <p:ext uri="{BB962C8B-B14F-4D97-AF65-F5344CB8AC3E}">
        <p14:creationId xmlns:p14="http://schemas.microsoft.com/office/powerpoint/2010/main" val="1765049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8467"/>
            <a:ext cx="9144000" cy="1143000"/>
          </a:xfrm>
        </p:spPr>
        <p:txBody>
          <a:bodyPr/>
          <a:lstStyle/>
          <a:p>
            <a:r>
              <a:rPr lang="en-US" dirty="0" smtClean="0"/>
              <a:t>New Appropriations Request</a:t>
            </a:r>
            <a:endParaRPr lang="en-US" dirty="0"/>
          </a:p>
        </p:txBody>
      </p:sp>
      <p:graphicFrame>
        <p:nvGraphicFramePr>
          <p:cNvPr id="7" name="Object 6"/>
          <p:cNvGraphicFramePr>
            <a:graphicFrameLocks noChangeAspect="1"/>
          </p:cNvGraphicFramePr>
          <p:nvPr>
            <p:extLst/>
          </p:nvPr>
        </p:nvGraphicFramePr>
        <p:xfrm>
          <a:off x="1314449" y="1695872"/>
          <a:ext cx="9758363" cy="2342727"/>
        </p:xfrm>
        <a:graphic>
          <a:graphicData uri="http://schemas.openxmlformats.org/presentationml/2006/ole">
            <mc:AlternateContent xmlns:mc="http://schemas.openxmlformats.org/markup-compatibility/2006">
              <mc:Choice xmlns:v="urn:schemas-microsoft-com:vml" Requires="v">
                <p:oleObj spid="_x0000_s1030" name="Worksheet" r:id="rId4" imgW="4590921" imgH="924040" progId="Excel.Sheet.12">
                  <p:embed/>
                </p:oleObj>
              </mc:Choice>
              <mc:Fallback>
                <p:oleObj name="Worksheet" r:id="rId4" imgW="4590921" imgH="924040" progId="Excel.Sheet.12">
                  <p:embed/>
                  <p:pic>
                    <p:nvPicPr>
                      <p:cNvPr id="0" name=""/>
                      <p:cNvPicPr/>
                      <p:nvPr/>
                    </p:nvPicPr>
                    <p:blipFill>
                      <a:blip r:embed="rId5"/>
                      <a:stretch>
                        <a:fillRect/>
                      </a:stretch>
                    </p:blipFill>
                    <p:spPr>
                      <a:xfrm>
                        <a:off x="1314449" y="1695872"/>
                        <a:ext cx="9758363" cy="2342727"/>
                      </a:xfrm>
                      <a:prstGeom prst="rect">
                        <a:avLst/>
                      </a:prstGeom>
                    </p:spPr>
                  </p:pic>
                </p:oleObj>
              </mc:Fallback>
            </mc:AlternateContent>
          </a:graphicData>
        </a:graphic>
      </p:graphicFrame>
      <p:sp>
        <p:nvSpPr>
          <p:cNvPr id="8" name="TextBox 7"/>
          <p:cNvSpPr txBox="1"/>
          <p:nvPr/>
        </p:nvSpPr>
        <p:spPr>
          <a:xfrm>
            <a:off x="2057400" y="4038600"/>
            <a:ext cx="8392998" cy="923330"/>
          </a:xfrm>
          <a:prstGeom prst="rect">
            <a:avLst/>
          </a:prstGeom>
          <a:noFill/>
        </p:spPr>
        <p:txBody>
          <a:bodyPr wrap="square" rtlCol="0">
            <a:spAutoFit/>
          </a:bodyPr>
          <a:lstStyle/>
          <a:p>
            <a:r>
              <a:rPr lang="en-US" dirty="0">
                <a:solidFill>
                  <a:srgbClr val="000000"/>
                </a:solidFill>
              </a:rPr>
              <a:t>* Includes $1 million Missouri S&amp;T and MSU cooperative mechanical engineer program. Other STEM programs with specific deliverables are being defined by MU, UMKC and UMSL. </a:t>
            </a:r>
          </a:p>
        </p:txBody>
      </p:sp>
    </p:spTree>
    <p:extLst>
      <p:ext uri="{BB962C8B-B14F-4D97-AF65-F5344CB8AC3E}">
        <p14:creationId xmlns:p14="http://schemas.microsoft.com/office/powerpoint/2010/main" val="3582715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 </a:t>
            </a:r>
            <a:endParaRPr lang="en-US" dirty="0"/>
          </a:p>
        </p:txBody>
      </p:sp>
      <p:sp>
        <p:nvSpPr>
          <p:cNvPr id="3" name="Content Placeholder 2"/>
          <p:cNvSpPr>
            <a:spLocks noGrp="1"/>
          </p:cNvSpPr>
          <p:nvPr>
            <p:ph idx="1"/>
          </p:nvPr>
        </p:nvSpPr>
        <p:spPr>
          <a:xfrm>
            <a:off x="1371600" y="1687876"/>
            <a:ext cx="9601200" cy="4179524"/>
          </a:xfrm>
        </p:spPr>
        <p:txBody>
          <a:bodyPr>
            <a:normAutofit fontScale="77500" lnSpcReduction="20000"/>
          </a:bodyPr>
          <a:lstStyle/>
          <a:p>
            <a:r>
              <a:rPr lang="en-US" sz="3200" dirty="0" smtClean="0"/>
              <a:t>Opening remarks and State of the Campus Report – Chancellor Morton </a:t>
            </a:r>
          </a:p>
          <a:p>
            <a:r>
              <a:rPr lang="en-US" sz="3200" dirty="0" smtClean="0"/>
              <a:t>Academic updates – Provost and Executive Vice Chancellor Bichelmeyer</a:t>
            </a:r>
          </a:p>
          <a:p>
            <a:r>
              <a:rPr lang="en-US" sz="3200" dirty="0" smtClean="0"/>
              <a:t>Financial status  -  Vice Chancellor Lindenbaum </a:t>
            </a:r>
          </a:p>
          <a:p>
            <a:r>
              <a:rPr lang="en-US" sz="3200" dirty="0" smtClean="0"/>
              <a:t>Faculty senate activities – Executive committee members Ward-Smith, Kilway, Wyckoff</a:t>
            </a:r>
          </a:p>
          <a:p>
            <a:r>
              <a:rPr lang="en-US" sz="3200" dirty="0" smtClean="0"/>
              <a:t>Inter-Faculty Council (IFC) activities – Representatives Stancel and McArthur </a:t>
            </a:r>
          </a:p>
          <a:p>
            <a:r>
              <a:rPr lang="en-US" sz="3200" dirty="0" smtClean="0"/>
              <a:t>Committee on Institutional Effectiveness – Representative Gogol </a:t>
            </a:r>
          </a:p>
          <a:p>
            <a:r>
              <a:rPr lang="en-US" sz="3200" dirty="0" smtClean="0"/>
              <a:t>Questions </a:t>
            </a:r>
          </a:p>
          <a:p>
            <a:endParaRPr lang="en-US" dirty="0"/>
          </a:p>
        </p:txBody>
      </p:sp>
    </p:spTree>
    <p:extLst>
      <p:ext uri="{BB962C8B-B14F-4D97-AF65-F5344CB8AC3E}">
        <p14:creationId xmlns:p14="http://schemas.microsoft.com/office/powerpoint/2010/main" val="2123095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FY17 Capital Appropriations Requests</a:t>
            </a:r>
            <a:endParaRPr lang="en-US" dirty="0"/>
          </a:p>
        </p:txBody>
      </p:sp>
      <p:sp>
        <p:nvSpPr>
          <p:cNvPr id="3" name="Content Placeholder 2"/>
          <p:cNvSpPr>
            <a:spLocks noGrp="1"/>
          </p:cNvSpPr>
          <p:nvPr>
            <p:ph idx="1"/>
          </p:nvPr>
        </p:nvSpPr>
        <p:spPr>
          <a:xfrm>
            <a:off x="609600" y="1600202"/>
            <a:ext cx="10972800" cy="4443412"/>
          </a:xfrm>
        </p:spPr>
        <p:txBody>
          <a:bodyPr/>
          <a:lstStyle/>
          <a:p>
            <a:pPr marL="0" indent="0">
              <a:buNone/>
            </a:pPr>
            <a:r>
              <a:rPr lang="en-US" b="1" smtClean="0"/>
              <a:t>          Maintenance </a:t>
            </a:r>
            <a:r>
              <a:rPr lang="en-US" b="1" dirty="0"/>
              <a:t>and Repair </a:t>
            </a:r>
            <a:r>
              <a:rPr lang="en-US" b="1" dirty="0" smtClean="0"/>
              <a:t>Priorities</a:t>
            </a:r>
          </a:p>
          <a:p>
            <a:pPr marL="0" indent="0">
              <a:buNone/>
            </a:pPr>
            <a:endParaRPr lang="en-US" sz="2800" b="1" dirty="0"/>
          </a:p>
          <a:p>
            <a:pPr marL="800100" lvl="1" indent="-342900">
              <a:spcBef>
                <a:spcPts val="0"/>
              </a:spcBef>
              <a:buFont typeface="Arial" panose="020B0604020202020204" pitchFamily="34" charset="0"/>
              <a:buChar char="•"/>
            </a:pPr>
            <a:r>
              <a:rPr lang="en-US" dirty="0"/>
              <a:t>$16.8 million for McKee Hall at MU</a:t>
            </a:r>
          </a:p>
          <a:p>
            <a:pPr marL="800100" lvl="1" indent="-342900">
              <a:spcBef>
                <a:spcPts val="0"/>
              </a:spcBef>
              <a:buFont typeface="Arial" panose="020B0604020202020204" pitchFamily="34" charset="0"/>
              <a:buChar char="•"/>
            </a:pPr>
            <a:r>
              <a:rPr lang="en-US" dirty="0"/>
              <a:t>$16.3 million for Spencer Chemistry and Biological Sciences at </a:t>
            </a:r>
            <a:r>
              <a:rPr lang="en-US" dirty="0" smtClean="0"/>
              <a:t>UMKC (completes the buildings)</a:t>
            </a:r>
            <a:endParaRPr lang="en-US" dirty="0"/>
          </a:p>
          <a:p>
            <a:pPr marL="800100" lvl="1" indent="-342900">
              <a:spcBef>
                <a:spcPts val="0"/>
              </a:spcBef>
              <a:buFont typeface="Arial" panose="020B0604020202020204" pitchFamily="34" charset="0"/>
              <a:buChar char="•"/>
            </a:pPr>
            <a:r>
              <a:rPr lang="en-US" dirty="0"/>
              <a:t>$37.9 million for </a:t>
            </a:r>
            <a:endParaRPr lang="en-US" dirty="0" smtClean="0"/>
          </a:p>
          <a:p>
            <a:pPr marL="800100" lvl="1" indent="-342900">
              <a:spcBef>
                <a:spcPts val="0"/>
              </a:spcBef>
              <a:buFont typeface="Arial" panose="020B0604020202020204" pitchFamily="34" charset="0"/>
              <a:buChar char="•"/>
            </a:pPr>
            <a:r>
              <a:rPr lang="en-US" dirty="0"/>
              <a:t>S</a:t>
            </a:r>
            <a:r>
              <a:rPr lang="en-US" dirty="0" smtClean="0"/>
              <a:t>chrenk </a:t>
            </a:r>
            <a:r>
              <a:rPr lang="en-US" dirty="0"/>
              <a:t>Hall at Missouri S&amp;T</a:t>
            </a:r>
          </a:p>
          <a:p>
            <a:pPr marL="800100" lvl="1" indent="-342900">
              <a:spcBef>
                <a:spcPts val="0"/>
              </a:spcBef>
              <a:buFont typeface="Arial" panose="020B0604020202020204" pitchFamily="34" charset="0"/>
              <a:buChar char="•"/>
            </a:pPr>
            <a:r>
              <a:rPr lang="en-US" dirty="0"/>
              <a:t>$24.6 million for Stadler Hall at UMSL</a:t>
            </a:r>
          </a:p>
        </p:txBody>
      </p:sp>
    </p:spTree>
    <p:extLst>
      <p:ext uri="{BB962C8B-B14F-4D97-AF65-F5344CB8AC3E}">
        <p14:creationId xmlns:p14="http://schemas.microsoft.com/office/powerpoint/2010/main" val="2274246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r>
              <a:rPr lang="en-US" sz="4400" dirty="0" smtClean="0"/>
              <a:t>Senate Activities </a:t>
            </a:r>
            <a:endParaRPr lang="en-US" sz="4400" dirty="0"/>
          </a:p>
        </p:txBody>
      </p:sp>
    </p:spTree>
    <p:extLst>
      <p:ext uri="{BB962C8B-B14F-4D97-AF65-F5344CB8AC3E}">
        <p14:creationId xmlns:p14="http://schemas.microsoft.com/office/powerpoint/2010/main" val="2620968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Senate Activities </a:t>
            </a:r>
            <a:endParaRPr lang="en-US" dirty="0"/>
          </a:p>
        </p:txBody>
      </p:sp>
      <p:sp>
        <p:nvSpPr>
          <p:cNvPr id="3" name="Content Placeholder 2"/>
          <p:cNvSpPr>
            <a:spLocks noGrp="1"/>
          </p:cNvSpPr>
          <p:nvPr>
            <p:ph idx="1"/>
          </p:nvPr>
        </p:nvSpPr>
        <p:spPr>
          <a:xfrm>
            <a:off x="1371600" y="1943100"/>
            <a:ext cx="9601200" cy="3924300"/>
          </a:xfrm>
        </p:spPr>
        <p:txBody>
          <a:bodyPr>
            <a:noAutofit/>
          </a:bodyPr>
          <a:lstStyle/>
          <a:p>
            <a:r>
              <a:rPr lang="en-US" sz="2800" dirty="0" smtClean="0"/>
              <a:t>Dean evaluations </a:t>
            </a:r>
          </a:p>
          <a:p>
            <a:pPr lvl="1"/>
            <a:r>
              <a:rPr lang="en-US" sz="2800" i="0" dirty="0" smtClean="0"/>
              <a:t>Deans Medeiros, Postlethwaite, Vaught, White were evaluated FY16 and met with their faculty.</a:t>
            </a:r>
          </a:p>
          <a:p>
            <a:pPr lvl="1"/>
            <a:r>
              <a:rPr lang="en-US" sz="2800" i="0" dirty="0" smtClean="0"/>
              <a:t>Deans Cary, Pyle, and Melchert, will be evaluated FY17</a:t>
            </a:r>
          </a:p>
          <a:p>
            <a:pPr lvl="1"/>
            <a:r>
              <a:rPr lang="en-US" sz="2800" i="0" dirty="0" smtClean="0"/>
              <a:t>The instructions will include the fact that comments will be available, except for those that go directly to the Provost. </a:t>
            </a:r>
          </a:p>
          <a:p>
            <a:r>
              <a:rPr lang="en-US" sz="2800" dirty="0" smtClean="0"/>
              <a:t>New Committees	</a:t>
            </a:r>
          </a:p>
          <a:p>
            <a:pPr lvl="1"/>
            <a:r>
              <a:rPr lang="en-US" sz="2800" i="0" dirty="0" smtClean="0"/>
              <a:t>CIE committee</a:t>
            </a:r>
          </a:p>
          <a:p>
            <a:pPr marL="530352" lvl="1" indent="0">
              <a:buNone/>
            </a:pPr>
            <a:endParaRPr lang="en-US" sz="2800" i="0" dirty="0"/>
          </a:p>
        </p:txBody>
      </p:sp>
    </p:spTree>
    <p:extLst>
      <p:ext uri="{BB962C8B-B14F-4D97-AF65-F5344CB8AC3E}">
        <p14:creationId xmlns:p14="http://schemas.microsoft.com/office/powerpoint/2010/main" val="86088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Upcoming Vote Items </a:t>
            </a:r>
            <a:endParaRPr lang="en-US" dirty="0"/>
          </a:p>
        </p:txBody>
      </p:sp>
      <p:sp>
        <p:nvSpPr>
          <p:cNvPr id="3" name="Content Placeholder 2"/>
          <p:cNvSpPr>
            <a:spLocks noGrp="1"/>
          </p:cNvSpPr>
          <p:nvPr>
            <p:ph idx="1"/>
          </p:nvPr>
        </p:nvSpPr>
        <p:spPr/>
        <p:txBody>
          <a:bodyPr>
            <a:normAutofit fontScale="70000" lnSpcReduction="20000"/>
          </a:bodyPr>
          <a:lstStyle/>
          <a:p>
            <a:r>
              <a:rPr lang="en-US" sz="2800" dirty="0" smtClean="0"/>
              <a:t>Vacant positions</a:t>
            </a:r>
          </a:p>
          <a:p>
            <a:pPr lvl="1"/>
            <a:r>
              <a:rPr lang="en-US" sz="2800" i="0" dirty="0" smtClean="0"/>
              <a:t>Senate Chair / Chair elect </a:t>
            </a:r>
          </a:p>
          <a:p>
            <a:pPr lvl="1"/>
            <a:r>
              <a:rPr lang="en-US" sz="2800" i="0" dirty="0" smtClean="0"/>
              <a:t>IFC Representative</a:t>
            </a:r>
          </a:p>
          <a:p>
            <a:r>
              <a:rPr lang="en-US" sz="2800" dirty="0" smtClean="0"/>
              <a:t>Amendments to CRR </a:t>
            </a:r>
          </a:p>
          <a:p>
            <a:pPr lvl="1"/>
            <a:r>
              <a:rPr lang="en-US" sz="2800" i="0" dirty="0" smtClean="0"/>
              <a:t>Faculty Senate Leadership Structure</a:t>
            </a:r>
          </a:p>
          <a:p>
            <a:pPr lvl="1"/>
            <a:r>
              <a:rPr lang="en-US" sz="2800" i="0" dirty="0" smtClean="0"/>
              <a:t>Officer responsibilities</a:t>
            </a:r>
          </a:p>
          <a:p>
            <a:pPr lvl="1"/>
            <a:r>
              <a:rPr lang="en-US" sz="2800" i="0" dirty="0" smtClean="0"/>
              <a:t>GER recommendations</a:t>
            </a:r>
          </a:p>
          <a:p>
            <a:r>
              <a:rPr lang="en-US" sz="2800" dirty="0" smtClean="0"/>
              <a:t>Nominations close Friday, April 8</a:t>
            </a:r>
            <a:r>
              <a:rPr lang="en-US" sz="2800" baseline="30000" dirty="0" smtClean="0"/>
              <a:t>th</a:t>
            </a:r>
            <a:r>
              <a:rPr lang="en-US" sz="2800" dirty="0" smtClean="0"/>
              <a:t> at 5PM (to Jerry Wyckoff)</a:t>
            </a:r>
          </a:p>
          <a:p>
            <a:r>
              <a:rPr lang="en-US" sz="2800" i="0" dirty="0" smtClean="0"/>
              <a:t>Electio</a:t>
            </a:r>
            <a:r>
              <a:rPr lang="en-US" sz="2800" dirty="0" smtClean="0"/>
              <a:t>n will run from April 14</a:t>
            </a:r>
            <a:r>
              <a:rPr lang="en-US" sz="2800" baseline="30000" dirty="0" smtClean="0"/>
              <a:t>th</a:t>
            </a:r>
            <a:r>
              <a:rPr lang="en-US" sz="2800" dirty="0" smtClean="0"/>
              <a:t> through the 29</a:t>
            </a:r>
            <a:r>
              <a:rPr lang="en-US" sz="2800" baseline="30000" dirty="0" smtClean="0"/>
              <a:t>th</a:t>
            </a:r>
            <a:r>
              <a:rPr lang="en-US" sz="2800" dirty="0" smtClean="0"/>
              <a:t> </a:t>
            </a:r>
          </a:p>
          <a:p>
            <a:r>
              <a:rPr lang="en-US" sz="2800" i="0" dirty="0" smtClean="0"/>
              <a:t>Results reported at the May 3 senate meeting </a:t>
            </a:r>
          </a:p>
          <a:p>
            <a:pPr lvl="1"/>
            <a:endParaRPr lang="en-US" sz="2800" i="0" dirty="0" smtClean="0"/>
          </a:p>
        </p:txBody>
      </p:sp>
    </p:spTree>
    <p:extLst>
      <p:ext uri="{BB962C8B-B14F-4D97-AF65-F5344CB8AC3E}">
        <p14:creationId xmlns:p14="http://schemas.microsoft.com/office/powerpoint/2010/main" val="2787300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CRR 300.020.E.5 (Officers, Section A) </a:t>
            </a:r>
            <a:endParaRPr lang="en-US" dirty="0"/>
          </a:p>
        </p:txBody>
      </p:sp>
      <p:sp>
        <p:nvSpPr>
          <p:cNvPr id="5" name="Content Placeholder 4"/>
          <p:cNvSpPr>
            <a:spLocks noGrp="1"/>
          </p:cNvSpPr>
          <p:nvPr>
            <p:ph sz="half" idx="1"/>
          </p:nvPr>
        </p:nvSpPr>
        <p:spPr>
          <a:xfrm>
            <a:off x="1371600" y="2285999"/>
            <a:ext cx="4447786" cy="4111854"/>
          </a:xfrm>
        </p:spPr>
        <p:txBody>
          <a:bodyPr>
            <a:noAutofit/>
          </a:bodyPr>
          <a:lstStyle/>
          <a:p>
            <a:pPr lvl="0"/>
            <a:r>
              <a:rPr lang="en-US" dirty="0"/>
              <a:t>The Chairperson is the presiding officer of the Senate. It shall be the responsibility of the Chairperson to set the meeting schedule of the Senate and of the general Faculty meetings. The Chairperson shall be responsible for setting the agenda for both the Senate meetings and the general Faculty meetings, and for their distribution to all members of the voting Faculty. The agenda shall be set after consultation with the Senate Executive Committee. The Chairperson shall serve on the IFC during his/her term in office</a:t>
            </a:r>
            <a:r>
              <a:rPr lang="en-US" dirty="0" smtClean="0"/>
              <a:t>.</a:t>
            </a:r>
            <a:endParaRPr lang="en-US" dirty="0"/>
          </a:p>
        </p:txBody>
      </p:sp>
      <p:sp>
        <p:nvSpPr>
          <p:cNvPr id="6" name="Content Placeholder 5"/>
          <p:cNvSpPr>
            <a:spLocks noGrp="1"/>
          </p:cNvSpPr>
          <p:nvPr>
            <p:ph sz="half" idx="2"/>
          </p:nvPr>
        </p:nvSpPr>
        <p:spPr>
          <a:xfrm>
            <a:off x="6525403" y="2285999"/>
            <a:ext cx="4447786" cy="4208304"/>
          </a:xfrm>
        </p:spPr>
        <p:txBody>
          <a:bodyPr>
            <a:normAutofit fontScale="85000" lnSpcReduction="20000"/>
          </a:bodyPr>
          <a:lstStyle/>
          <a:p>
            <a:pPr lvl="0"/>
            <a:r>
              <a:rPr lang="en-US" sz="2400" dirty="0"/>
              <a:t>The Chair is the presiding officer of the Senate. It shall be the responsibility of the Chair to set the meeting schedule of the Senate and of the general Faculty meetings. The Chair shall be responsible for setting the agenda for both the Senate meetings and the general Faculty meetings, and for their distribution to all members of the voting Faculty. The agenda shall be set after consultation with the Senate Executive Committee, which consists of the Chair-elect, Chair, Past Chair and IFC representatives. The Chair shall serve on the IFC during his/her term in office</a:t>
            </a:r>
            <a:r>
              <a:rPr lang="en-US" sz="2400" dirty="0" smtClean="0"/>
              <a:t>.</a:t>
            </a:r>
            <a:endParaRPr lang="en-US" sz="2400" dirty="0"/>
          </a:p>
        </p:txBody>
      </p:sp>
    </p:spTree>
    <p:extLst>
      <p:ext uri="{BB962C8B-B14F-4D97-AF65-F5344CB8AC3E}">
        <p14:creationId xmlns:p14="http://schemas.microsoft.com/office/powerpoint/2010/main" val="2109765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B </a:t>
            </a:r>
            <a:endParaRPr lang="en-US" dirty="0"/>
          </a:p>
        </p:txBody>
      </p:sp>
      <p:sp>
        <p:nvSpPr>
          <p:cNvPr id="3" name="Content Placeholder 2"/>
          <p:cNvSpPr>
            <a:spLocks noGrp="1"/>
          </p:cNvSpPr>
          <p:nvPr>
            <p:ph sz="half" idx="1"/>
          </p:nvPr>
        </p:nvSpPr>
        <p:spPr/>
        <p:txBody>
          <a:bodyPr/>
          <a:lstStyle/>
          <a:p>
            <a:pPr lvl="0"/>
            <a:r>
              <a:rPr lang="en-US" dirty="0"/>
              <a:t>The Vice Chairperson shall preside in the absence of the Chairperson.</a:t>
            </a:r>
          </a:p>
          <a:p>
            <a:endParaRPr lang="en-US" dirty="0"/>
          </a:p>
        </p:txBody>
      </p:sp>
      <p:sp>
        <p:nvSpPr>
          <p:cNvPr id="4" name="Content Placeholder 3"/>
          <p:cNvSpPr>
            <a:spLocks noGrp="1"/>
          </p:cNvSpPr>
          <p:nvPr>
            <p:ph sz="half" idx="2"/>
          </p:nvPr>
        </p:nvSpPr>
        <p:spPr/>
        <p:txBody>
          <a:bodyPr/>
          <a:lstStyle/>
          <a:p>
            <a:pPr lvl="0"/>
            <a:r>
              <a:rPr lang="en-US" dirty="0"/>
              <a:t>The Past-Chair shall preside in the absence of the Chair, shall serve as the parliamentarian of the Senate, and shall be an ex-officio chair and member of the Election Committee to validate Faculty votes.</a:t>
            </a:r>
          </a:p>
          <a:p>
            <a:endParaRPr lang="en-US" dirty="0"/>
          </a:p>
        </p:txBody>
      </p:sp>
    </p:spTree>
    <p:extLst>
      <p:ext uri="{BB962C8B-B14F-4D97-AF65-F5344CB8AC3E}">
        <p14:creationId xmlns:p14="http://schemas.microsoft.com/office/powerpoint/2010/main" val="740575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C </a:t>
            </a:r>
            <a:endParaRPr lang="en-US" dirty="0"/>
          </a:p>
        </p:txBody>
      </p:sp>
      <p:sp>
        <p:nvSpPr>
          <p:cNvPr id="3" name="Content Placeholder 2"/>
          <p:cNvSpPr>
            <a:spLocks noGrp="1"/>
          </p:cNvSpPr>
          <p:nvPr>
            <p:ph sz="half" idx="1"/>
          </p:nvPr>
        </p:nvSpPr>
        <p:spPr/>
        <p:txBody>
          <a:bodyPr/>
          <a:lstStyle/>
          <a:p>
            <a:pPr lvl="0"/>
            <a:r>
              <a:rPr lang="en-US" dirty="0"/>
              <a:t>The Secretary shall record the minutes of the general Faculty meetings and the Senate meetings and shall distribute them to all Faculty members and shall make them available on-line through the Senate website. The Secretary shall excuse absences of Senate members and shall maintain attendance records.</a:t>
            </a:r>
          </a:p>
          <a:p>
            <a:endParaRPr lang="en-US" dirty="0"/>
          </a:p>
        </p:txBody>
      </p:sp>
      <p:sp>
        <p:nvSpPr>
          <p:cNvPr id="4" name="Content Placeholder 3"/>
          <p:cNvSpPr>
            <a:spLocks noGrp="1"/>
          </p:cNvSpPr>
          <p:nvPr>
            <p:ph sz="half" idx="2"/>
          </p:nvPr>
        </p:nvSpPr>
        <p:spPr/>
        <p:txBody>
          <a:bodyPr/>
          <a:lstStyle/>
          <a:p>
            <a:pPr lvl="0"/>
            <a:r>
              <a:rPr lang="en-US" dirty="0"/>
              <a:t>The Chair-elect shall serve as secretary, and record the minutes of the general Faculty meetings and the Senate meetings, and shall distribute them to all Faculty members, and shall make them available on-line through the Senate website. The Chair-elect shall excuse absences of Senate members and shall maintain attendance records.</a:t>
            </a:r>
          </a:p>
        </p:txBody>
      </p:sp>
    </p:spTree>
    <p:extLst>
      <p:ext uri="{BB962C8B-B14F-4D97-AF65-F5344CB8AC3E}">
        <p14:creationId xmlns:p14="http://schemas.microsoft.com/office/powerpoint/2010/main" val="896688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D</a:t>
            </a:r>
            <a:endParaRPr lang="en-US" dirty="0"/>
          </a:p>
        </p:txBody>
      </p:sp>
      <p:sp>
        <p:nvSpPr>
          <p:cNvPr id="3" name="Content Placeholder 2"/>
          <p:cNvSpPr>
            <a:spLocks noGrp="1"/>
          </p:cNvSpPr>
          <p:nvPr>
            <p:ph sz="half" idx="1"/>
          </p:nvPr>
        </p:nvSpPr>
        <p:spPr>
          <a:xfrm>
            <a:off x="1371600" y="2285999"/>
            <a:ext cx="4447786" cy="4401204"/>
          </a:xfrm>
        </p:spPr>
        <p:txBody>
          <a:bodyPr>
            <a:normAutofit fontScale="70000" lnSpcReduction="20000"/>
          </a:bodyPr>
          <a:lstStyle/>
          <a:p>
            <a:pPr lvl="0"/>
            <a:r>
              <a:rPr lang="en-US" sz="2900" dirty="0"/>
              <a:t>Should a Chairperson resign, that office will be assumed by the Vice Chairperson for the remainder of the year. Should the resignation occur during the first year of the term, a special election for Chairperson will be held to fill the one-year vacancy.</a:t>
            </a:r>
          </a:p>
          <a:p>
            <a:pPr marL="0" indent="0">
              <a:buNone/>
            </a:pPr>
            <a:endParaRPr lang="en-US" dirty="0"/>
          </a:p>
        </p:txBody>
      </p:sp>
      <p:sp>
        <p:nvSpPr>
          <p:cNvPr id="4" name="Content Placeholder 3"/>
          <p:cNvSpPr>
            <a:spLocks noGrp="1"/>
          </p:cNvSpPr>
          <p:nvPr>
            <p:ph sz="half" idx="2"/>
          </p:nvPr>
        </p:nvSpPr>
        <p:spPr>
          <a:xfrm>
            <a:off x="6525403" y="2285999"/>
            <a:ext cx="4447786" cy="4433354"/>
          </a:xfrm>
        </p:spPr>
        <p:txBody>
          <a:bodyPr>
            <a:normAutofit fontScale="70000" lnSpcReduction="20000"/>
          </a:bodyPr>
          <a:lstStyle/>
          <a:p>
            <a:pPr lvl="0"/>
            <a:r>
              <a:rPr lang="en-US" sz="2900" dirty="0"/>
              <a:t>Should a Chair resign, that office will be assumed by the Chair-elect, and a special election for Chair-elect will be held to fill the vacancy for the remainder of the term. Should the Chair-elect resign, a new special election for Chair-elect will be held to fill the vacancy for the remainder of the term. Should the Past-Chair resign, the Senate will elect a Senator to fill the role and duties of the Past-Chair for the remainder of the term. In the case of a Chair resignation, the Chair-elect will serve out the remainder of the resigning Chair’s term for that year, and then serve the next year as Chair as if normal progression had occurred.</a:t>
            </a:r>
          </a:p>
          <a:p>
            <a:endParaRPr lang="en-US" dirty="0"/>
          </a:p>
        </p:txBody>
      </p:sp>
    </p:spTree>
    <p:extLst>
      <p:ext uri="{BB962C8B-B14F-4D97-AF65-F5344CB8AC3E}">
        <p14:creationId xmlns:p14="http://schemas.microsoft.com/office/powerpoint/2010/main" val="454216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E </a:t>
            </a:r>
            <a:endParaRPr lang="en-US" dirty="0"/>
          </a:p>
        </p:txBody>
      </p:sp>
      <p:sp>
        <p:nvSpPr>
          <p:cNvPr id="3" name="Content Placeholder 2"/>
          <p:cNvSpPr>
            <a:spLocks noGrp="1"/>
          </p:cNvSpPr>
          <p:nvPr>
            <p:ph sz="half" idx="1"/>
          </p:nvPr>
        </p:nvSpPr>
        <p:spPr>
          <a:xfrm>
            <a:off x="1355524" y="1980574"/>
            <a:ext cx="4447786" cy="4572001"/>
          </a:xfrm>
        </p:spPr>
        <p:txBody>
          <a:bodyPr>
            <a:normAutofit fontScale="32500" lnSpcReduction="20000"/>
          </a:bodyPr>
          <a:lstStyle/>
          <a:p>
            <a:pPr lvl="0"/>
            <a:r>
              <a:rPr lang="en-US" sz="5500" dirty="0"/>
              <a:t>In the case of vacancies for all other officer positions, a ballot containing the names of the Senate members will be sent to all voting Faculty. The person getting the highest number of votes will assume the office for the duration of the unexpired term. Should that person be unable to serve, the person with the next highest number of votes will assume the office.</a:t>
            </a:r>
          </a:p>
          <a:p>
            <a:endParaRPr lang="en-US" dirty="0"/>
          </a:p>
        </p:txBody>
      </p:sp>
      <p:sp>
        <p:nvSpPr>
          <p:cNvPr id="4" name="Content Placeholder 3"/>
          <p:cNvSpPr>
            <a:spLocks noGrp="1"/>
          </p:cNvSpPr>
          <p:nvPr>
            <p:ph sz="half" idx="2"/>
          </p:nvPr>
        </p:nvSpPr>
        <p:spPr>
          <a:xfrm>
            <a:off x="6589708" y="1900199"/>
            <a:ext cx="5419421" cy="4957801"/>
          </a:xfrm>
        </p:spPr>
        <p:txBody>
          <a:bodyPr>
            <a:normAutofit fontScale="32500" lnSpcReduction="20000"/>
          </a:bodyPr>
          <a:lstStyle/>
          <a:p>
            <a:pPr lvl="0"/>
            <a:r>
              <a:rPr lang="en-US" sz="5500" dirty="0">
                <a:solidFill>
                  <a:schemeClr val="tx1"/>
                </a:solidFill>
              </a:rPr>
              <a:t>In the case of an IFC vacancy, the Senate shall determine at a regular meeting whether to fill the vacancy temporarily or for the duration of the unexpired term. For a temporary replacement, the Senate shall elect a current or prior Senate member to fill the vacancy. For replacements for the unexpired term, nominations will be requested among current or prior Senate members, and a ballot containing the names of nominees will be sent to all voting Faculty. The person getting the highest number of votes will assume the office for the duration of the unexpired term. Should that </a:t>
            </a:r>
            <a:r>
              <a:rPr lang="en-US" sz="5500" dirty="0">
                <a:solidFill>
                  <a:srgbClr val="000000"/>
                </a:solidFill>
              </a:rPr>
              <a:t>person be unable to serve, the person with the next highest number of votes in that election will </a:t>
            </a:r>
            <a:r>
              <a:rPr lang="en-US" sz="5500" dirty="0">
                <a:solidFill>
                  <a:schemeClr val="tx1"/>
                </a:solidFill>
              </a:rPr>
              <a:t>assume the office. In urgent cases, so as to provide full representation at IFC, the Senate Executive Committee may appoint a current Senator to attend IFC meetings until the Senate can address the vacancy at its next regular or special meeting.</a:t>
            </a:r>
          </a:p>
          <a:p>
            <a:endParaRPr lang="en-US" dirty="0"/>
          </a:p>
        </p:txBody>
      </p:sp>
    </p:spTree>
    <p:extLst>
      <p:ext uri="{BB962C8B-B14F-4D97-AF65-F5344CB8AC3E}">
        <p14:creationId xmlns:p14="http://schemas.microsoft.com/office/powerpoint/2010/main" val="122216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F </a:t>
            </a:r>
            <a:endParaRPr lang="en-US" dirty="0"/>
          </a:p>
        </p:txBody>
      </p:sp>
      <p:sp>
        <p:nvSpPr>
          <p:cNvPr id="3" name="Content Placeholder 2"/>
          <p:cNvSpPr>
            <a:spLocks noGrp="1"/>
          </p:cNvSpPr>
          <p:nvPr>
            <p:ph sz="half" idx="1"/>
          </p:nvPr>
        </p:nvSpPr>
        <p:spPr>
          <a:xfrm>
            <a:off x="1339447" y="1803749"/>
            <a:ext cx="4724400" cy="3581401"/>
          </a:xfrm>
        </p:spPr>
        <p:txBody>
          <a:bodyPr>
            <a:noAutofit/>
          </a:bodyPr>
          <a:lstStyle/>
          <a:p>
            <a:pPr lvl="0"/>
            <a:r>
              <a:rPr lang="en-US" sz="1600" dirty="0"/>
              <a:t>In the case of an IFC vacancy, the Senate shall determine at a regular meeting whether to fill the vacancy temporarily or for the duration of the unexpired term. For a temporary replacement, the Senate shall elect a current or prior Senate member to fill the vacancy. For replacements for the unexpired term, nominations will be requested among current or prior Senate members, and a ballot containing the names of nominees will be sent to all voting Faculty. The person getting the highest number of votes will assume the office for the duration of the unexpired term. Should that person be unable to serve, the person with the next highest number of votes in that election will assume the office. In urgent cases, so as to provide full representation at IFC, the Senate Executive Committee may appoint a current Senator to attend IFC meetings until the Senate can address the vacancy at its next regular or special meeting</a:t>
            </a:r>
            <a:r>
              <a:rPr lang="en-US" sz="1600" dirty="0" smtClean="0"/>
              <a:t>.</a:t>
            </a:r>
            <a:endParaRPr lang="en-US" sz="1600" dirty="0"/>
          </a:p>
        </p:txBody>
      </p:sp>
      <p:sp>
        <p:nvSpPr>
          <p:cNvPr id="4" name="Content Placeholder 3"/>
          <p:cNvSpPr>
            <a:spLocks noGrp="1"/>
          </p:cNvSpPr>
          <p:nvPr>
            <p:ph sz="half" idx="2"/>
          </p:nvPr>
        </p:nvSpPr>
        <p:spPr>
          <a:xfrm>
            <a:off x="6509326" y="1916274"/>
            <a:ext cx="4447786" cy="3581401"/>
          </a:xfrm>
        </p:spPr>
        <p:txBody>
          <a:bodyPr>
            <a:normAutofit/>
          </a:bodyPr>
          <a:lstStyle/>
          <a:p>
            <a:pPr lvl="0"/>
            <a:r>
              <a:rPr lang="en-US" sz="1800" dirty="0"/>
              <a:t>Faculty Senate Executive Committee members shall not serve more than two consecutive terms of office. Re-election would be at the level of Chair-elect.</a:t>
            </a:r>
          </a:p>
          <a:p>
            <a:pPr marL="0" indent="0">
              <a:buNone/>
            </a:pPr>
            <a:endParaRPr lang="en-US" dirty="0"/>
          </a:p>
        </p:txBody>
      </p:sp>
    </p:spTree>
    <p:extLst>
      <p:ext uri="{BB962C8B-B14F-4D97-AF65-F5344CB8AC3E}">
        <p14:creationId xmlns:p14="http://schemas.microsoft.com/office/powerpoint/2010/main" val="2162379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Chancellor Morton </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3200" dirty="0" smtClean="0"/>
          </a:p>
          <a:p>
            <a:pPr marL="0" indent="0" algn="ctr">
              <a:buNone/>
            </a:pPr>
            <a:r>
              <a:rPr lang="en-US" sz="3200" dirty="0" smtClean="0"/>
              <a:t>Opening remarks and State of the Campus Report</a:t>
            </a:r>
            <a:endParaRPr lang="en-US" sz="3200" dirty="0"/>
          </a:p>
        </p:txBody>
      </p:sp>
    </p:spTree>
    <p:extLst>
      <p:ext uri="{BB962C8B-B14F-4D97-AF65-F5344CB8AC3E}">
        <p14:creationId xmlns:p14="http://schemas.microsoft.com/office/powerpoint/2010/main" val="1890624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changes </a:t>
            </a:r>
            <a:br>
              <a:rPr lang="en-US" dirty="0" smtClean="0"/>
            </a:br>
            <a:r>
              <a:rPr lang="en-US" dirty="0" smtClean="0"/>
              <a:t>3. d. a. </a:t>
            </a:r>
            <a:endParaRPr lang="en-US" dirty="0"/>
          </a:p>
        </p:txBody>
      </p:sp>
      <p:sp>
        <p:nvSpPr>
          <p:cNvPr id="3" name="Content Placeholder 2"/>
          <p:cNvSpPr>
            <a:spLocks noGrp="1"/>
          </p:cNvSpPr>
          <p:nvPr>
            <p:ph sz="half" idx="1"/>
          </p:nvPr>
        </p:nvSpPr>
        <p:spPr/>
        <p:txBody>
          <a:bodyPr>
            <a:normAutofit lnSpcReduction="10000"/>
          </a:bodyPr>
          <a:lstStyle/>
          <a:p>
            <a:r>
              <a:rPr lang="en-US" dirty="0"/>
              <a:t>Each school shall have a written set of Bylaws prepared in such a manner as is determined by the Faculty of that school. These Bylaws shall implement the provisions of this section of the UMKC Bylaws. A copy of these Bylaws and any subsequent amendment thereto shall be filed with the Chancellor and the </a:t>
            </a:r>
            <a:r>
              <a:rPr lang="en-US" dirty="0">
                <a:solidFill>
                  <a:srgbClr val="FF0000"/>
                </a:solidFill>
              </a:rPr>
              <a:t>Secretary</a:t>
            </a:r>
            <a:r>
              <a:rPr lang="en-US" dirty="0"/>
              <a:t> of the Senate. The Bylaws shall not contain any provisions inconsistent with the UMKC Bylaws.</a:t>
            </a:r>
          </a:p>
        </p:txBody>
      </p:sp>
      <p:sp>
        <p:nvSpPr>
          <p:cNvPr id="4" name="Content Placeholder 3"/>
          <p:cNvSpPr>
            <a:spLocks noGrp="1"/>
          </p:cNvSpPr>
          <p:nvPr>
            <p:ph sz="half" idx="2"/>
          </p:nvPr>
        </p:nvSpPr>
        <p:spPr/>
        <p:txBody>
          <a:bodyPr>
            <a:normAutofit lnSpcReduction="10000"/>
          </a:bodyPr>
          <a:lstStyle/>
          <a:p>
            <a:r>
              <a:rPr lang="en-US" dirty="0" smtClean="0"/>
              <a:t>Changing Secretary to Past Chai </a:t>
            </a:r>
            <a:endParaRPr lang="en-US" dirty="0"/>
          </a:p>
        </p:txBody>
      </p:sp>
    </p:spTree>
    <p:extLst>
      <p:ext uri="{BB962C8B-B14F-4D97-AF65-F5344CB8AC3E}">
        <p14:creationId xmlns:p14="http://schemas.microsoft.com/office/powerpoint/2010/main" val="646023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Changes </a:t>
            </a:r>
            <a:br>
              <a:rPr lang="en-US" dirty="0" smtClean="0"/>
            </a:br>
            <a:r>
              <a:rPr lang="en-US" dirty="0" smtClean="0"/>
              <a:t>E.5.b and E.5.d </a:t>
            </a:r>
            <a:endParaRPr lang="en-US" dirty="0"/>
          </a:p>
        </p:txBody>
      </p:sp>
      <p:sp>
        <p:nvSpPr>
          <p:cNvPr id="3" name="Content Placeholder 2"/>
          <p:cNvSpPr>
            <a:spLocks noGrp="1"/>
          </p:cNvSpPr>
          <p:nvPr>
            <p:ph sz="half" idx="1"/>
          </p:nvPr>
        </p:nvSpPr>
        <p:spPr/>
        <p:txBody>
          <a:bodyPr/>
          <a:lstStyle/>
          <a:p>
            <a:r>
              <a:rPr lang="en-US" dirty="0"/>
              <a:t>The </a:t>
            </a:r>
            <a:r>
              <a:rPr lang="en-US" dirty="0">
                <a:solidFill>
                  <a:srgbClr val="FF0000"/>
                </a:solidFill>
              </a:rPr>
              <a:t>Vice Chairperson </a:t>
            </a:r>
            <a:r>
              <a:rPr lang="en-US" dirty="0"/>
              <a:t>shall preside in the absence of the Chairperson</a:t>
            </a:r>
            <a:r>
              <a:rPr lang="en-US" dirty="0" smtClean="0"/>
              <a:t>.</a:t>
            </a:r>
          </a:p>
          <a:p>
            <a:r>
              <a:rPr lang="en-US" dirty="0"/>
              <a:t>Should a Chairperson resign, that office will be assumed by the </a:t>
            </a:r>
            <a:r>
              <a:rPr lang="en-US" dirty="0">
                <a:solidFill>
                  <a:srgbClr val="FF0000"/>
                </a:solidFill>
              </a:rPr>
              <a:t>Vice Chairperson</a:t>
            </a:r>
            <a:r>
              <a:rPr lang="en-US" dirty="0"/>
              <a:t> for the remainder of the year. Should the resignation occur during the first year of the term, a special election for Chairperson will be held to fill the one-year vacancy.</a:t>
            </a:r>
          </a:p>
          <a:p>
            <a:endParaRPr lang="en-US" dirty="0"/>
          </a:p>
          <a:p>
            <a:endParaRPr lang="en-US" dirty="0"/>
          </a:p>
        </p:txBody>
      </p:sp>
      <p:sp>
        <p:nvSpPr>
          <p:cNvPr id="4" name="Content Placeholder 3"/>
          <p:cNvSpPr>
            <a:spLocks noGrp="1"/>
          </p:cNvSpPr>
          <p:nvPr>
            <p:ph sz="half" idx="2"/>
          </p:nvPr>
        </p:nvSpPr>
        <p:spPr/>
        <p:txBody>
          <a:bodyPr/>
          <a:lstStyle/>
          <a:p>
            <a:r>
              <a:rPr lang="en-US" dirty="0" smtClean="0"/>
              <a:t>Changing Vice Chairperson to Chair Elect </a:t>
            </a:r>
          </a:p>
          <a:p>
            <a:r>
              <a:rPr lang="en-US" dirty="0" smtClean="0"/>
              <a:t>Changing Vice Chairperson to Chair Elect </a:t>
            </a:r>
            <a:endParaRPr lang="en-US" dirty="0"/>
          </a:p>
        </p:txBody>
      </p:sp>
    </p:spTree>
    <p:extLst>
      <p:ext uri="{BB962C8B-B14F-4D97-AF65-F5344CB8AC3E}">
        <p14:creationId xmlns:p14="http://schemas.microsoft.com/office/powerpoint/2010/main" val="6133025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Education Amendments </a:t>
            </a:r>
            <a:br>
              <a:rPr lang="en-US" dirty="0" smtClean="0"/>
            </a:br>
            <a:r>
              <a:rPr lang="en-US" dirty="0" smtClean="0"/>
              <a:t>Recommendation One </a:t>
            </a:r>
            <a:endParaRPr lang="en-US" dirty="0"/>
          </a:p>
        </p:txBody>
      </p:sp>
      <p:sp>
        <p:nvSpPr>
          <p:cNvPr id="5" name="Content Placeholder 4"/>
          <p:cNvSpPr>
            <a:spLocks noGrp="1"/>
          </p:cNvSpPr>
          <p:nvPr>
            <p:ph idx="1"/>
          </p:nvPr>
        </p:nvSpPr>
        <p:spPr>
          <a:xfrm>
            <a:off x="1371600" y="2285999"/>
            <a:ext cx="9601200" cy="4369053"/>
          </a:xfrm>
        </p:spPr>
        <p:txBody>
          <a:bodyPr>
            <a:normAutofit fontScale="92500" lnSpcReduction="10000"/>
          </a:bodyPr>
          <a:lstStyle/>
          <a:p>
            <a:r>
              <a:rPr lang="en-US" sz="2400" dirty="0"/>
              <a:t>The GECC has currently had last approval of all Gen Ed courses and Gen Ed course approval has bypassed the UCC.</a:t>
            </a:r>
          </a:p>
          <a:p>
            <a:r>
              <a:rPr lang="en-US" sz="2400" dirty="0"/>
              <a:t>The pace of new GE course approval has slowed down</a:t>
            </a:r>
          </a:p>
          <a:p>
            <a:r>
              <a:rPr lang="en-US" sz="2400" dirty="0"/>
              <a:t>The specific recommendation:</a:t>
            </a:r>
          </a:p>
          <a:p>
            <a:pPr lvl="1"/>
            <a:r>
              <a:rPr lang="en-US" sz="2400" dirty="0"/>
              <a:t>Modify the current </a:t>
            </a:r>
            <a:r>
              <a:rPr lang="en-US" sz="2400" dirty="0" err="1"/>
              <a:t>Courseleaf</a:t>
            </a:r>
            <a:r>
              <a:rPr lang="en-US" sz="2400" dirty="0"/>
              <a:t> approval process so that Gen. Ed. Courses go through BOTH the GECC and then the UCC. </a:t>
            </a:r>
          </a:p>
          <a:p>
            <a:r>
              <a:rPr lang="en-US" sz="2400" dirty="0"/>
              <a:t>This means GECC can focus solely on the Gen Ed items in courses.</a:t>
            </a:r>
          </a:p>
          <a:p>
            <a:r>
              <a:rPr lang="en-US" sz="2400" dirty="0">
                <a:solidFill>
                  <a:srgbClr val="FF0000"/>
                </a:solidFill>
              </a:rPr>
              <a:t>If passed:</a:t>
            </a:r>
          </a:p>
          <a:p>
            <a:pPr lvl="1"/>
            <a:r>
              <a:rPr lang="en-US" sz="2400" dirty="0" err="1">
                <a:solidFill>
                  <a:srgbClr val="FF0000"/>
                </a:solidFill>
              </a:rPr>
              <a:t>Courseleaf</a:t>
            </a:r>
            <a:r>
              <a:rPr lang="en-US" sz="2400" dirty="0">
                <a:solidFill>
                  <a:srgbClr val="FF0000"/>
                </a:solidFill>
              </a:rPr>
              <a:t> workflow is modified.</a:t>
            </a:r>
          </a:p>
          <a:p>
            <a:pPr lvl="1"/>
            <a:r>
              <a:rPr lang="en-US" sz="2400" dirty="0">
                <a:solidFill>
                  <a:srgbClr val="FF0000"/>
                </a:solidFill>
              </a:rPr>
              <a:t>UCC becomes final Faculty approver for all courses, as it currently is for all non-Gen Ed courses.</a:t>
            </a:r>
          </a:p>
          <a:p>
            <a:endParaRPr lang="en-US" dirty="0"/>
          </a:p>
        </p:txBody>
      </p:sp>
    </p:spTree>
    <p:extLst>
      <p:ext uri="{BB962C8B-B14F-4D97-AF65-F5344CB8AC3E}">
        <p14:creationId xmlns:p14="http://schemas.microsoft.com/office/powerpoint/2010/main" val="3459236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 Two </a:t>
            </a:r>
            <a:endParaRPr lang="en-US" dirty="0"/>
          </a:p>
        </p:txBody>
      </p:sp>
      <p:sp>
        <p:nvSpPr>
          <p:cNvPr id="3" name="Content Placeholder 2"/>
          <p:cNvSpPr>
            <a:spLocks noGrp="1"/>
          </p:cNvSpPr>
          <p:nvPr>
            <p:ph idx="1"/>
          </p:nvPr>
        </p:nvSpPr>
        <p:spPr>
          <a:xfrm>
            <a:off x="1371600" y="1916274"/>
            <a:ext cx="9601200" cy="4304753"/>
          </a:xfrm>
        </p:spPr>
        <p:txBody>
          <a:bodyPr>
            <a:normAutofit/>
          </a:bodyPr>
          <a:lstStyle/>
          <a:p>
            <a:r>
              <a:rPr lang="en-US" dirty="0"/>
              <a:t>The initial round of course assessment was unsustainable.</a:t>
            </a:r>
          </a:p>
          <a:p>
            <a:r>
              <a:rPr lang="en-US" dirty="0"/>
              <a:t>Every student in every course was assessed, every year.</a:t>
            </a:r>
          </a:p>
          <a:p>
            <a:r>
              <a:rPr lang="en-US" dirty="0"/>
              <a:t>Specific Recommendation:</a:t>
            </a:r>
          </a:p>
          <a:p>
            <a:pPr lvl="1"/>
            <a:r>
              <a:rPr lang="en-US" dirty="0"/>
              <a:t>Stagger so that 1/3 of courses is assessed each year and assess a sample of work.</a:t>
            </a:r>
          </a:p>
          <a:p>
            <a:r>
              <a:rPr lang="en-US" dirty="0">
                <a:solidFill>
                  <a:srgbClr val="FF0000"/>
                </a:solidFill>
              </a:rPr>
              <a:t>If passed:</a:t>
            </a:r>
          </a:p>
          <a:p>
            <a:pPr lvl="2"/>
            <a:r>
              <a:rPr lang="en-US" sz="2000" dirty="0">
                <a:solidFill>
                  <a:srgbClr val="FF0000"/>
                </a:solidFill>
              </a:rPr>
              <a:t>Each year, the following will be assessed:</a:t>
            </a:r>
          </a:p>
          <a:p>
            <a:pPr lvl="3"/>
            <a:r>
              <a:rPr lang="en-US" sz="2000" dirty="0">
                <a:solidFill>
                  <a:srgbClr val="FF0000"/>
                </a:solidFill>
              </a:rPr>
              <a:t>One Anchor course level and their shared Discourse classes</a:t>
            </a:r>
          </a:p>
          <a:p>
            <a:pPr lvl="3"/>
            <a:r>
              <a:rPr lang="en-US" sz="2000" dirty="0">
                <a:solidFill>
                  <a:srgbClr val="FF0000"/>
                </a:solidFill>
              </a:rPr>
              <a:t>One focus course SLO</a:t>
            </a:r>
          </a:p>
          <a:p>
            <a:pPr lvl="1"/>
            <a:r>
              <a:rPr lang="en-US" dirty="0">
                <a:solidFill>
                  <a:srgbClr val="FF0000"/>
                </a:solidFill>
              </a:rPr>
              <a:t>Selected approximately 100 student artifacts from each course type</a:t>
            </a:r>
          </a:p>
          <a:p>
            <a:pPr lvl="2"/>
            <a:r>
              <a:rPr lang="en-US" sz="2000" dirty="0">
                <a:solidFill>
                  <a:srgbClr val="FF0000"/>
                </a:solidFill>
              </a:rPr>
              <a:t>Select randomized artifacts</a:t>
            </a:r>
          </a:p>
          <a:p>
            <a:endParaRPr lang="en-US" dirty="0"/>
          </a:p>
        </p:txBody>
      </p:sp>
    </p:spTree>
    <p:extLst>
      <p:ext uri="{BB962C8B-B14F-4D97-AF65-F5344CB8AC3E}">
        <p14:creationId xmlns:p14="http://schemas.microsoft.com/office/powerpoint/2010/main" val="1927841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 Three </a:t>
            </a:r>
            <a:endParaRPr lang="en-US" dirty="0"/>
          </a:p>
        </p:txBody>
      </p:sp>
      <p:sp>
        <p:nvSpPr>
          <p:cNvPr id="3" name="Content Placeholder 2"/>
          <p:cNvSpPr>
            <a:spLocks noGrp="1"/>
          </p:cNvSpPr>
          <p:nvPr>
            <p:ph idx="1"/>
          </p:nvPr>
        </p:nvSpPr>
        <p:spPr>
          <a:xfrm>
            <a:off x="1371600" y="1880776"/>
            <a:ext cx="9601200" cy="3986624"/>
          </a:xfrm>
        </p:spPr>
        <p:txBody>
          <a:bodyPr>
            <a:normAutofit fontScale="92500" lnSpcReduction="20000"/>
          </a:bodyPr>
          <a:lstStyle/>
          <a:p>
            <a:r>
              <a:rPr lang="en-US" sz="2200" dirty="0">
                <a:solidFill>
                  <a:srgbClr val="000000"/>
                </a:solidFill>
              </a:rPr>
              <a:t>We heard from instructors that it was too much effort for them to perform assessment.</a:t>
            </a:r>
          </a:p>
          <a:p>
            <a:r>
              <a:rPr lang="en-US" sz="2200" dirty="0">
                <a:solidFill>
                  <a:srgbClr val="000000"/>
                </a:solidFill>
              </a:rPr>
              <a:t>We also saw that assessment across courses was not standardized.</a:t>
            </a:r>
          </a:p>
          <a:p>
            <a:r>
              <a:rPr lang="en-US" sz="2200" dirty="0">
                <a:solidFill>
                  <a:srgbClr val="000000"/>
                </a:solidFill>
              </a:rPr>
              <a:t>Specific Recommendation:</a:t>
            </a:r>
          </a:p>
          <a:p>
            <a:pPr lvl="1"/>
            <a:r>
              <a:rPr lang="en-US" sz="2200" dirty="0">
                <a:solidFill>
                  <a:srgbClr val="000000"/>
                </a:solidFill>
              </a:rPr>
              <a:t>Standardize Gen Ed Assessment</a:t>
            </a:r>
          </a:p>
          <a:p>
            <a:r>
              <a:rPr lang="en-US" sz="2200" dirty="0">
                <a:solidFill>
                  <a:srgbClr val="FF0000"/>
                </a:solidFill>
              </a:rPr>
              <a:t>If passed:</a:t>
            </a:r>
          </a:p>
          <a:p>
            <a:pPr lvl="1"/>
            <a:r>
              <a:rPr lang="en-US" sz="2200" dirty="0">
                <a:solidFill>
                  <a:srgbClr val="FF0000"/>
                </a:solidFill>
              </a:rPr>
              <a:t>Create a panel that does assessment (similar to NIH study section), meets each summer</a:t>
            </a:r>
          </a:p>
          <a:p>
            <a:pPr lvl="1"/>
            <a:r>
              <a:rPr lang="en-US" sz="2200" dirty="0">
                <a:solidFill>
                  <a:srgbClr val="FF0000"/>
                </a:solidFill>
              </a:rPr>
              <a:t>Panel collects assignments and course-specific rubrics, performs sampling</a:t>
            </a:r>
          </a:p>
          <a:p>
            <a:pPr lvl="1"/>
            <a:r>
              <a:rPr lang="en-US" sz="2200" dirty="0">
                <a:solidFill>
                  <a:srgbClr val="FF0000"/>
                </a:solidFill>
              </a:rPr>
              <a:t>Panel uses standardized rubrics for each Gen Ed SLO</a:t>
            </a:r>
          </a:p>
          <a:p>
            <a:pPr lvl="1"/>
            <a:r>
              <a:rPr lang="en-US" sz="2200" dirty="0">
                <a:solidFill>
                  <a:srgbClr val="FF0000"/>
                </a:solidFill>
              </a:rPr>
              <a:t>Instructors perform and return self-assessment/proposed change evaluation</a:t>
            </a:r>
          </a:p>
          <a:p>
            <a:pPr lvl="1"/>
            <a:r>
              <a:rPr lang="en-US" sz="2200" dirty="0">
                <a:solidFill>
                  <a:srgbClr val="FF0000"/>
                </a:solidFill>
              </a:rPr>
              <a:t>Results go back to instructors and division/dept. heads</a:t>
            </a:r>
          </a:p>
          <a:p>
            <a:endParaRPr lang="en-US" dirty="0">
              <a:solidFill>
                <a:srgbClr val="000000"/>
              </a:solidFill>
            </a:endParaRPr>
          </a:p>
        </p:txBody>
      </p:sp>
    </p:spTree>
    <p:extLst>
      <p:ext uri="{BB962C8B-B14F-4D97-AF65-F5344CB8AC3E}">
        <p14:creationId xmlns:p14="http://schemas.microsoft.com/office/powerpoint/2010/main" val="1258277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 Four </a:t>
            </a:r>
            <a:endParaRPr lang="en-US" dirty="0"/>
          </a:p>
        </p:txBody>
      </p:sp>
      <p:sp>
        <p:nvSpPr>
          <p:cNvPr id="3" name="Content Placeholder 2"/>
          <p:cNvSpPr>
            <a:spLocks noGrp="1"/>
          </p:cNvSpPr>
          <p:nvPr>
            <p:ph idx="1"/>
          </p:nvPr>
        </p:nvSpPr>
        <p:spPr/>
        <p:txBody>
          <a:bodyPr/>
          <a:lstStyle/>
          <a:p>
            <a:r>
              <a:rPr lang="en-US" dirty="0"/>
              <a:t>Change the name of the Discourse classes</a:t>
            </a:r>
          </a:p>
          <a:p>
            <a:r>
              <a:rPr lang="en-US" dirty="0"/>
              <a:t>The name causes confusion among students/transfers</a:t>
            </a:r>
          </a:p>
          <a:p>
            <a:r>
              <a:rPr lang="en-US" dirty="0"/>
              <a:t>Specific Recommendation:</a:t>
            </a:r>
          </a:p>
          <a:p>
            <a:pPr lvl="1"/>
            <a:r>
              <a:rPr lang="en-US" dirty="0"/>
              <a:t>Change the name of these courses from Discourse: Speech and Writing to </a:t>
            </a:r>
            <a:r>
              <a:rPr lang="en-US" u="sng" dirty="0"/>
              <a:t>Written and Oral Communication</a:t>
            </a:r>
            <a:r>
              <a:rPr lang="en-US" dirty="0"/>
              <a:t>, dropping the term Discourse entirely.</a:t>
            </a:r>
          </a:p>
          <a:p>
            <a:r>
              <a:rPr lang="en-US" dirty="0">
                <a:solidFill>
                  <a:srgbClr val="FF0000"/>
                </a:solidFill>
              </a:rPr>
              <a:t>If Passed:</a:t>
            </a:r>
          </a:p>
          <a:p>
            <a:pPr lvl="1"/>
            <a:r>
              <a:rPr lang="en-US" dirty="0">
                <a:solidFill>
                  <a:srgbClr val="FF0000"/>
                </a:solidFill>
              </a:rPr>
              <a:t>The course names are altered in the catalog, literature, etc. as soon as practical.</a:t>
            </a:r>
          </a:p>
          <a:p>
            <a:endParaRPr lang="en-US" dirty="0"/>
          </a:p>
        </p:txBody>
      </p:sp>
    </p:spTree>
    <p:extLst>
      <p:ext uri="{BB962C8B-B14F-4D97-AF65-F5344CB8AC3E}">
        <p14:creationId xmlns:p14="http://schemas.microsoft.com/office/powerpoint/2010/main" val="111949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436563"/>
            <a:ext cx="7772400" cy="1470025"/>
          </a:xfrm>
        </p:spPr>
        <p:txBody>
          <a:bodyPr>
            <a:normAutofit/>
          </a:bodyPr>
          <a:lstStyle/>
          <a:p>
            <a:pPr algn="r"/>
            <a:r>
              <a:rPr lang="en-US" sz="3600" b="1" dirty="0"/>
              <a:t>Faculty Senate Committee on Institutional Efficiency (CIE)</a:t>
            </a:r>
          </a:p>
        </p:txBody>
      </p:sp>
      <p:sp>
        <p:nvSpPr>
          <p:cNvPr id="3" name="Subtitle 2"/>
          <p:cNvSpPr>
            <a:spLocks noGrp="1"/>
          </p:cNvSpPr>
          <p:nvPr>
            <p:ph type="subTitle" idx="4294967295"/>
          </p:nvPr>
        </p:nvSpPr>
        <p:spPr>
          <a:xfrm>
            <a:off x="1257301" y="2298700"/>
            <a:ext cx="10934700" cy="3927475"/>
          </a:xfrm>
        </p:spPr>
        <p:txBody>
          <a:bodyPr>
            <a:normAutofit/>
          </a:bodyPr>
          <a:lstStyle/>
          <a:p>
            <a:r>
              <a:rPr lang="en-US" dirty="0" smtClean="0">
                <a:solidFill>
                  <a:schemeClr val="tx1"/>
                </a:solidFill>
              </a:rPr>
              <a:t>Charge: Advise on </a:t>
            </a:r>
            <a:r>
              <a:rPr lang="en-US" b="1" dirty="0" smtClean="0">
                <a:solidFill>
                  <a:schemeClr val="tx1"/>
                </a:solidFill>
              </a:rPr>
              <a:t>maximizing efficiency of delivery</a:t>
            </a:r>
            <a:r>
              <a:rPr lang="en-US" dirty="0" smtClean="0">
                <a:solidFill>
                  <a:schemeClr val="tx1"/>
                </a:solidFill>
              </a:rPr>
              <a:t> (effectiveness at lowest cost) </a:t>
            </a:r>
            <a:r>
              <a:rPr lang="en-US" b="1" dirty="0" smtClean="0">
                <a:solidFill>
                  <a:schemeClr val="tx1"/>
                </a:solidFill>
              </a:rPr>
              <a:t>of administrative services </a:t>
            </a:r>
            <a:r>
              <a:rPr lang="en-US" dirty="0" smtClean="0">
                <a:solidFill>
                  <a:schemeClr val="tx1"/>
                </a:solidFill>
              </a:rPr>
              <a:t>that support the academic units in fulfilling the missions of the university</a:t>
            </a:r>
          </a:p>
          <a:p>
            <a:endParaRPr lang="en-US" sz="1200" dirty="0">
              <a:solidFill>
                <a:schemeClr val="tx1"/>
              </a:solidFill>
            </a:endParaRPr>
          </a:p>
          <a:p>
            <a:r>
              <a:rPr lang="en-US" dirty="0" smtClean="0">
                <a:solidFill>
                  <a:schemeClr val="tx1"/>
                </a:solidFill>
              </a:rPr>
              <a:t>Supersedes a previous standing Faculty Senate committee (COSCO) that had not been active for some years</a:t>
            </a:r>
            <a:endParaRPr lang="en-US" dirty="0">
              <a:solidFill>
                <a:schemeClr val="tx1"/>
              </a:solidFill>
            </a:endParaRPr>
          </a:p>
        </p:txBody>
      </p:sp>
    </p:spTree>
    <p:extLst>
      <p:ext uri="{BB962C8B-B14F-4D97-AF65-F5344CB8AC3E}">
        <p14:creationId xmlns:p14="http://schemas.microsoft.com/office/powerpoint/2010/main" val="32643241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3700" y="381961"/>
            <a:ext cx="8229600" cy="964526"/>
          </a:xfrm>
        </p:spPr>
        <p:txBody>
          <a:bodyPr>
            <a:normAutofit/>
          </a:bodyPr>
          <a:lstStyle/>
          <a:p>
            <a:pPr algn="ctr"/>
            <a:r>
              <a:rPr lang="en-US" sz="3600" b="1" dirty="0"/>
              <a:t>Purpose and Rationale</a:t>
            </a:r>
          </a:p>
        </p:txBody>
      </p:sp>
      <p:sp>
        <p:nvSpPr>
          <p:cNvPr id="3" name="Content Placeholder 2"/>
          <p:cNvSpPr>
            <a:spLocks noGrp="1"/>
          </p:cNvSpPr>
          <p:nvPr>
            <p:ph idx="1"/>
          </p:nvPr>
        </p:nvSpPr>
        <p:spPr>
          <a:xfrm>
            <a:off x="1663700" y="1473200"/>
            <a:ext cx="8547100" cy="4560026"/>
          </a:xfrm>
        </p:spPr>
        <p:txBody>
          <a:bodyPr>
            <a:normAutofit/>
          </a:bodyPr>
          <a:lstStyle/>
          <a:p>
            <a:pPr marL="279400" indent="-279400">
              <a:buNone/>
            </a:pPr>
            <a:r>
              <a:rPr lang="en-US" dirty="0" smtClean="0"/>
              <a:t>Each academic unit’s revenue </a:t>
            </a:r>
            <a:r>
              <a:rPr lang="en-US" b="1" dirty="0" smtClean="0"/>
              <a:t>allocation (tuition and state support) is assessed a “tax” to pay for administrative support</a:t>
            </a:r>
          </a:p>
          <a:p>
            <a:pPr marL="279400" indent="-279400">
              <a:buNone/>
            </a:pPr>
            <a:endParaRPr lang="en-US" sz="800" dirty="0"/>
          </a:p>
          <a:p>
            <a:pPr marL="279400" indent="-279400">
              <a:buNone/>
            </a:pPr>
            <a:r>
              <a:rPr lang="en-US" dirty="0" smtClean="0"/>
              <a:t>Maximizing efficiency: </a:t>
            </a:r>
          </a:p>
          <a:p>
            <a:pPr marL="279400" indent="-279400">
              <a:buNone/>
            </a:pPr>
            <a:r>
              <a:rPr lang="en-US" dirty="0"/>
              <a:t>	</a:t>
            </a:r>
            <a:r>
              <a:rPr lang="en-US" dirty="0" smtClean="0"/>
              <a:t>	=&gt; best/most appropriate service</a:t>
            </a:r>
            <a:r>
              <a:rPr lang="en-US" dirty="0"/>
              <a:t>	</a:t>
            </a:r>
            <a:endParaRPr lang="en-US" dirty="0" smtClean="0"/>
          </a:p>
          <a:p>
            <a:pPr marL="1022350" indent="-1022350">
              <a:buNone/>
              <a:tabLst>
                <a:tab pos="403225" algn="l"/>
              </a:tabLst>
            </a:pPr>
            <a:r>
              <a:rPr lang="en-US" dirty="0"/>
              <a:t>	</a:t>
            </a:r>
            <a:r>
              <a:rPr lang="en-US" dirty="0" smtClean="0"/>
              <a:t>=&gt; lowest cost (“tax”) </a:t>
            </a:r>
            <a:r>
              <a:rPr lang="en-US" b="1" dirty="0" smtClean="0"/>
              <a:t>maximizes resources for the academic units</a:t>
            </a:r>
            <a:r>
              <a:rPr lang="en-US" dirty="0" smtClean="0"/>
              <a:t> (i.e., teaching &amp; research) </a:t>
            </a:r>
            <a:endParaRPr lang="en-US" dirty="0"/>
          </a:p>
        </p:txBody>
      </p:sp>
    </p:spTree>
    <p:extLst>
      <p:ext uri="{BB962C8B-B14F-4D97-AF65-F5344CB8AC3E}">
        <p14:creationId xmlns:p14="http://schemas.microsoft.com/office/powerpoint/2010/main" val="33899404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716693"/>
          </a:xfrm>
        </p:spPr>
        <p:txBody>
          <a:bodyPr>
            <a:normAutofit/>
          </a:bodyPr>
          <a:lstStyle/>
          <a:p>
            <a:pPr algn="r"/>
            <a:r>
              <a:rPr lang="en-US" sz="3600" b="1" dirty="0"/>
              <a:t>Current structure</a:t>
            </a:r>
          </a:p>
        </p:txBody>
      </p:sp>
      <p:sp>
        <p:nvSpPr>
          <p:cNvPr id="3" name="Content Placeholder 2"/>
          <p:cNvSpPr>
            <a:spLocks noGrp="1"/>
          </p:cNvSpPr>
          <p:nvPr>
            <p:ph idx="1"/>
          </p:nvPr>
        </p:nvSpPr>
        <p:spPr>
          <a:xfrm>
            <a:off x="1942769" y="1092200"/>
            <a:ext cx="8417688" cy="5444393"/>
          </a:xfrm>
        </p:spPr>
        <p:txBody>
          <a:bodyPr>
            <a:normAutofit lnSpcReduction="10000"/>
          </a:bodyPr>
          <a:lstStyle/>
          <a:p>
            <a:pPr marL="511175" indent="-511175">
              <a:buNone/>
            </a:pPr>
            <a:r>
              <a:rPr lang="en-US" sz="2800" b="1" dirty="0"/>
              <a:t>Individual “task forces” </a:t>
            </a:r>
            <a:r>
              <a:rPr lang="en-US" sz="2800" dirty="0"/>
              <a:t>that faculty and relevant administrative representatives</a:t>
            </a:r>
          </a:p>
          <a:p>
            <a:pPr marL="511175" indent="-511175">
              <a:buNone/>
            </a:pPr>
            <a:r>
              <a:rPr lang="en-US" sz="2800" dirty="0"/>
              <a:t> - examine </a:t>
            </a:r>
            <a:r>
              <a:rPr lang="en-US" sz="2800" b="1" dirty="0"/>
              <a:t>organizational structure, budgets, and activities </a:t>
            </a:r>
            <a:r>
              <a:rPr lang="en-US" sz="2800" dirty="0"/>
              <a:t>of specific support units</a:t>
            </a:r>
          </a:p>
          <a:p>
            <a:pPr marL="511175" indent="-511175">
              <a:buNone/>
            </a:pPr>
            <a:r>
              <a:rPr lang="en-US" sz="2800" dirty="0"/>
              <a:t> - develop metrics to </a:t>
            </a:r>
            <a:r>
              <a:rPr lang="en-US" sz="2800" b="1" dirty="0"/>
              <a:t>gauge success </a:t>
            </a:r>
            <a:r>
              <a:rPr lang="en-US" sz="2800" dirty="0"/>
              <a:t>&amp; efficiency</a:t>
            </a:r>
          </a:p>
          <a:p>
            <a:pPr marL="511175" indent="-511175">
              <a:buNone/>
            </a:pPr>
            <a:endParaRPr lang="en-US" sz="1000" dirty="0"/>
          </a:p>
          <a:p>
            <a:pPr marL="511175" indent="-511175">
              <a:buNone/>
            </a:pPr>
            <a:r>
              <a:rPr lang="en-US" sz="2800" dirty="0"/>
              <a:t>Each task force prepares a </a:t>
            </a:r>
            <a:r>
              <a:rPr lang="en-US" sz="2800" b="1" dirty="0"/>
              <a:t>report for faculty senate </a:t>
            </a:r>
            <a:r>
              <a:rPr lang="en-US" sz="2800" dirty="0"/>
              <a:t>advising on current operations, and suggesting changes to increase efficiency </a:t>
            </a:r>
          </a:p>
          <a:p>
            <a:pPr marL="511175" indent="-511175">
              <a:buNone/>
            </a:pPr>
            <a:r>
              <a:rPr lang="en-US" sz="2800" dirty="0"/>
              <a:t>  - approval by faculty senate</a:t>
            </a:r>
          </a:p>
          <a:p>
            <a:pPr marL="511175" indent="-511175">
              <a:buNone/>
            </a:pPr>
            <a:r>
              <a:rPr lang="en-US" sz="2800" dirty="0"/>
              <a:t>  - </a:t>
            </a:r>
            <a:r>
              <a:rPr lang="en-US" sz="2800" b="1" dirty="0"/>
              <a:t>forwarded to chancellor to consider implementing changes</a:t>
            </a:r>
          </a:p>
        </p:txBody>
      </p:sp>
    </p:spTree>
    <p:extLst>
      <p:ext uri="{BB962C8B-B14F-4D97-AF65-F5344CB8AC3E}">
        <p14:creationId xmlns:p14="http://schemas.microsoft.com/office/powerpoint/2010/main" val="129820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809631"/>
          </a:xfrm>
        </p:spPr>
        <p:txBody>
          <a:bodyPr>
            <a:normAutofit/>
          </a:bodyPr>
          <a:lstStyle/>
          <a:p>
            <a:pPr algn="ctr"/>
            <a:r>
              <a:rPr lang="en-US" sz="3600" b="1" dirty="0"/>
              <a:t>Current activity</a:t>
            </a:r>
          </a:p>
        </p:txBody>
      </p:sp>
      <p:sp>
        <p:nvSpPr>
          <p:cNvPr id="3" name="Content Placeholder 2"/>
          <p:cNvSpPr>
            <a:spLocks noGrp="1"/>
          </p:cNvSpPr>
          <p:nvPr>
            <p:ph idx="1"/>
          </p:nvPr>
        </p:nvSpPr>
        <p:spPr>
          <a:xfrm>
            <a:off x="1981200" y="1332103"/>
            <a:ext cx="8229600" cy="4794061"/>
          </a:xfrm>
        </p:spPr>
        <p:txBody>
          <a:bodyPr>
            <a:normAutofit/>
          </a:bodyPr>
          <a:lstStyle/>
          <a:p>
            <a:pPr marL="403225" indent="-403225">
              <a:buNone/>
            </a:pPr>
            <a:r>
              <a:rPr lang="en-US" dirty="0" smtClean="0"/>
              <a:t>Four taskforces under CIE auspices, evaluating:</a:t>
            </a:r>
          </a:p>
          <a:p>
            <a:pPr marL="403225" indent="-403225">
              <a:buNone/>
            </a:pPr>
            <a:endParaRPr lang="en-US" sz="800" dirty="0"/>
          </a:p>
          <a:p>
            <a:pPr marL="0" indent="0">
              <a:buNone/>
            </a:pPr>
            <a:r>
              <a:rPr lang="en-US" dirty="0" smtClean="0"/>
              <a:t>1. </a:t>
            </a:r>
            <a:r>
              <a:rPr lang="en-US" b="1" dirty="0" smtClean="0"/>
              <a:t>Advancement &amp; Development</a:t>
            </a:r>
          </a:p>
          <a:p>
            <a:pPr marL="514350" indent="-514350">
              <a:buAutoNum type="arabicPeriod"/>
            </a:pPr>
            <a:endParaRPr lang="en-US" sz="800" dirty="0"/>
          </a:p>
          <a:p>
            <a:pPr marL="0" indent="0">
              <a:buNone/>
            </a:pPr>
            <a:r>
              <a:rPr lang="en-US" dirty="0" smtClean="0"/>
              <a:t>2. </a:t>
            </a:r>
            <a:r>
              <a:rPr lang="en-US" b="1" dirty="0" smtClean="0"/>
              <a:t>Intercollegiate Athletics</a:t>
            </a:r>
          </a:p>
          <a:p>
            <a:pPr marL="514350" indent="-514350">
              <a:buAutoNum type="arabicPeriod"/>
            </a:pPr>
            <a:endParaRPr lang="en-US" sz="800" dirty="0"/>
          </a:p>
          <a:p>
            <a:pPr marL="0" indent="0">
              <a:buNone/>
            </a:pPr>
            <a:r>
              <a:rPr lang="en-US" dirty="0" smtClean="0"/>
              <a:t>3. </a:t>
            </a:r>
            <a:r>
              <a:rPr lang="en-US" b="1" dirty="0" smtClean="0"/>
              <a:t>Office of Research Services</a:t>
            </a:r>
          </a:p>
          <a:p>
            <a:pPr marL="0" indent="0">
              <a:buNone/>
            </a:pPr>
            <a:endParaRPr lang="en-US" sz="800" dirty="0"/>
          </a:p>
          <a:p>
            <a:pPr marL="0" indent="0">
              <a:buNone/>
            </a:pPr>
            <a:r>
              <a:rPr lang="en-US" dirty="0" smtClean="0"/>
              <a:t>4. </a:t>
            </a:r>
            <a:r>
              <a:rPr lang="en-US" b="1" dirty="0" smtClean="0"/>
              <a:t>Student Affairs and Enrollment Management</a:t>
            </a:r>
          </a:p>
          <a:p>
            <a:pPr marL="0" indent="0">
              <a:buNone/>
            </a:pPr>
            <a:endParaRPr lang="en-US" sz="2400" dirty="0"/>
          </a:p>
          <a:p>
            <a:pPr marL="279400" indent="-279400">
              <a:buNone/>
            </a:pPr>
            <a:r>
              <a:rPr lang="en-US" dirty="0" smtClean="0"/>
              <a:t>Process developed this year will serve as a template for future administrative evaluations</a:t>
            </a:r>
          </a:p>
          <a:p>
            <a:pPr marL="0" indent="0">
              <a:buNone/>
            </a:pPr>
            <a:endParaRPr lang="en-US" dirty="0"/>
          </a:p>
        </p:txBody>
      </p:sp>
    </p:spTree>
    <p:extLst>
      <p:ext uri="{BB962C8B-B14F-4D97-AF65-F5344CB8AC3E}">
        <p14:creationId xmlns:p14="http://schemas.microsoft.com/office/powerpoint/2010/main" val="11463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Provost and Executive </a:t>
            </a:r>
            <a:r>
              <a:rPr lang="en-US" dirty="0" smtClean="0"/>
              <a:t/>
            </a:r>
            <a:br>
              <a:rPr lang="en-US" dirty="0" smtClean="0"/>
            </a:br>
            <a:r>
              <a:rPr lang="en-US" dirty="0" smtClean="0"/>
              <a:t>Vice-Chancellor </a:t>
            </a:r>
            <a:r>
              <a:rPr lang="en-US" dirty="0"/>
              <a:t>Bichelmeyer</a:t>
            </a:r>
            <a:br>
              <a:rPr lang="en-US" dirty="0"/>
            </a:br>
            <a:endParaRPr lang="en-US" dirty="0"/>
          </a:p>
        </p:txBody>
      </p:sp>
      <p:sp>
        <p:nvSpPr>
          <p:cNvPr id="3" name="Content Placeholder 2"/>
          <p:cNvSpPr>
            <a:spLocks noGrp="1"/>
          </p:cNvSpPr>
          <p:nvPr>
            <p:ph idx="1"/>
          </p:nvPr>
        </p:nvSpPr>
        <p:spPr/>
        <p:txBody>
          <a:bodyPr>
            <a:normAutofit/>
          </a:bodyPr>
          <a:lstStyle/>
          <a:p>
            <a:pPr marL="0" indent="0" algn="ctr">
              <a:buNone/>
            </a:pPr>
            <a:endParaRPr lang="en-US" sz="3200" dirty="0"/>
          </a:p>
          <a:p>
            <a:pPr marL="0" indent="0" algn="ctr">
              <a:buNone/>
            </a:pPr>
            <a:r>
              <a:rPr lang="en-US" sz="3200" dirty="0" smtClean="0"/>
              <a:t>Academic updates</a:t>
            </a:r>
            <a:endParaRPr lang="en-US" sz="3200" dirty="0"/>
          </a:p>
        </p:txBody>
      </p:sp>
    </p:spTree>
    <p:extLst>
      <p:ext uri="{BB962C8B-B14F-4D97-AF65-F5344CB8AC3E}">
        <p14:creationId xmlns:p14="http://schemas.microsoft.com/office/powerpoint/2010/main" val="19199753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437881"/>
          </a:xfrm>
        </p:spPr>
        <p:txBody>
          <a:bodyPr>
            <a:normAutofit fontScale="90000"/>
          </a:bodyPr>
          <a:lstStyle/>
          <a:p>
            <a:pPr algn="ctr"/>
            <a:r>
              <a:rPr lang="en-US" sz="2800" b="1" dirty="0"/>
              <a:t>Task Force members</a:t>
            </a:r>
          </a:p>
        </p:txBody>
      </p:sp>
      <p:sp>
        <p:nvSpPr>
          <p:cNvPr id="3" name="Content Placeholder 2"/>
          <p:cNvSpPr>
            <a:spLocks noGrp="1"/>
          </p:cNvSpPr>
          <p:nvPr>
            <p:ph idx="1"/>
          </p:nvPr>
        </p:nvSpPr>
        <p:spPr>
          <a:xfrm>
            <a:off x="1981200" y="1371600"/>
            <a:ext cx="8229600" cy="4754565"/>
          </a:xfrm>
        </p:spPr>
        <p:txBody>
          <a:bodyPr>
            <a:normAutofit fontScale="70000" lnSpcReduction="20000"/>
          </a:bodyPr>
          <a:lstStyle/>
          <a:p>
            <a:pPr marL="0" indent="0">
              <a:buNone/>
              <a:tabLst>
                <a:tab pos="3995738" algn="l"/>
              </a:tabLst>
            </a:pPr>
            <a:r>
              <a:rPr lang="en-US" b="1" dirty="0"/>
              <a:t>1. Advancement:	2. Athletics:</a:t>
            </a:r>
          </a:p>
          <a:p>
            <a:pPr marL="0" indent="0">
              <a:buNone/>
              <a:tabLst>
                <a:tab pos="3995738" algn="l"/>
              </a:tabLst>
            </a:pPr>
            <a:r>
              <a:rPr lang="en-US" b="1" dirty="0"/>
              <a:t> Faculty:	 Faculty:	</a:t>
            </a:r>
          </a:p>
          <a:p>
            <a:pPr marL="0" indent="0">
              <a:buNone/>
              <a:tabLst>
                <a:tab pos="3995738" algn="l"/>
              </a:tabLst>
            </a:pPr>
            <a:r>
              <a:rPr lang="en-US" dirty="0"/>
              <a:t>  </a:t>
            </a:r>
            <a:r>
              <a:rPr lang="en-US" sz="1800" b="1" dirty="0"/>
              <a:t>Ed Gogol </a:t>
            </a:r>
            <a:r>
              <a:rPr lang="en-US" sz="1800" dirty="0"/>
              <a:t>(SBS) (point)	  </a:t>
            </a:r>
            <a:r>
              <a:rPr lang="en-US" sz="1800" b="1" dirty="0"/>
              <a:t>Tony </a:t>
            </a:r>
            <a:r>
              <a:rPr lang="en-US" sz="1800" b="1" dirty="0" err="1"/>
              <a:t>Luppino</a:t>
            </a:r>
            <a:r>
              <a:rPr lang="en-US" sz="1800" b="1" dirty="0"/>
              <a:t> </a:t>
            </a:r>
            <a:r>
              <a:rPr lang="en-US" sz="1800" dirty="0"/>
              <a:t>(Law) (point)</a:t>
            </a:r>
          </a:p>
          <a:p>
            <a:pPr marL="0" indent="0">
              <a:buNone/>
              <a:tabLst>
                <a:tab pos="3995738" algn="l"/>
              </a:tabLst>
            </a:pPr>
            <a:r>
              <a:rPr lang="en-US" sz="1800" dirty="0"/>
              <a:t>  Shannon Jackson (A&amp;S)	  Jimmy </a:t>
            </a:r>
            <a:r>
              <a:rPr lang="en-US" sz="1800" dirty="0" err="1"/>
              <a:t>Adegoke</a:t>
            </a:r>
            <a:r>
              <a:rPr lang="en-US" sz="1800" dirty="0"/>
              <a:t> (A&amp;S)</a:t>
            </a:r>
          </a:p>
          <a:p>
            <a:pPr marL="0" indent="0">
              <a:buNone/>
              <a:tabLst>
                <a:tab pos="3995738" algn="l"/>
              </a:tabLst>
            </a:pPr>
            <a:r>
              <a:rPr lang="en-US" sz="1800" dirty="0"/>
              <a:t>  Margaret </a:t>
            </a:r>
            <a:r>
              <a:rPr lang="en-US" sz="1800" dirty="0" err="1"/>
              <a:t>Brommelsiek</a:t>
            </a:r>
            <a:r>
              <a:rPr lang="en-US" sz="1800" dirty="0"/>
              <a:t> (</a:t>
            </a:r>
            <a:r>
              <a:rPr lang="en-US" sz="1800" dirty="0" err="1"/>
              <a:t>SoN</a:t>
            </a:r>
            <a:r>
              <a:rPr lang="en-US" sz="1800" dirty="0"/>
              <a:t>) 	  </a:t>
            </a:r>
            <a:r>
              <a:rPr lang="en-US" sz="1800" dirty="0" err="1"/>
              <a:t>Viviana</a:t>
            </a:r>
            <a:r>
              <a:rPr lang="en-US" sz="1800" dirty="0"/>
              <a:t> </a:t>
            </a:r>
            <a:r>
              <a:rPr lang="en-US" sz="1800" dirty="0" err="1"/>
              <a:t>Grieco</a:t>
            </a:r>
            <a:r>
              <a:rPr lang="en-US" sz="1800" dirty="0"/>
              <a:t> (A&amp;S)</a:t>
            </a:r>
          </a:p>
          <a:p>
            <a:pPr marL="0" indent="0">
              <a:buNone/>
              <a:tabLst>
                <a:tab pos="3995738" algn="l"/>
              </a:tabLst>
            </a:pPr>
            <a:r>
              <a:rPr lang="en-US" sz="1800" dirty="0"/>
              <a:t>  Susan Sykes Berry (Libraries)	  Sullivan Read (SBS)</a:t>
            </a:r>
          </a:p>
          <a:p>
            <a:pPr marL="0" indent="0">
              <a:buNone/>
              <a:tabLst>
                <a:tab pos="3995738" algn="l"/>
              </a:tabLst>
            </a:pPr>
            <a:r>
              <a:rPr lang="en-US" sz="1800" dirty="0"/>
              <a:t>  Dale Morehouse (Conservatory)</a:t>
            </a:r>
          </a:p>
          <a:p>
            <a:pPr marL="0" indent="0">
              <a:buNone/>
              <a:tabLst>
                <a:tab pos="3995738" algn="l"/>
              </a:tabLst>
            </a:pPr>
            <a:r>
              <a:rPr lang="en-US" sz="1800" dirty="0"/>
              <a:t>  Allison Trout (</a:t>
            </a:r>
            <a:r>
              <a:rPr lang="en-US" sz="1800" dirty="0" err="1"/>
              <a:t>SoM</a:t>
            </a:r>
            <a:r>
              <a:rPr lang="en-US" sz="1800" dirty="0"/>
              <a:t> staff</a:t>
            </a:r>
            <a:r>
              <a:rPr lang="en-US" dirty="0"/>
              <a:t>)</a:t>
            </a:r>
          </a:p>
          <a:p>
            <a:pPr marL="0" indent="0">
              <a:buNone/>
              <a:tabLst>
                <a:tab pos="3995738" algn="l"/>
              </a:tabLst>
            </a:pPr>
            <a:endParaRPr lang="en-US" sz="800" b="1" dirty="0"/>
          </a:p>
          <a:p>
            <a:pPr marL="0" indent="0">
              <a:buNone/>
              <a:tabLst>
                <a:tab pos="3995738" algn="l"/>
              </a:tabLst>
            </a:pPr>
            <a:r>
              <a:rPr lang="en-US" b="1" dirty="0"/>
              <a:t> Administration:	Administration:</a:t>
            </a:r>
          </a:p>
          <a:p>
            <a:pPr marL="0" indent="0">
              <a:buNone/>
              <a:tabLst>
                <a:tab pos="3995738" algn="l"/>
              </a:tabLst>
            </a:pPr>
            <a:r>
              <a:rPr lang="en-US" dirty="0"/>
              <a:t>  </a:t>
            </a:r>
            <a:r>
              <a:rPr lang="en-US" sz="1800" dirty="0"/>
              <a:t>Leo Morton (Chancellor)	 </a:t>
            </a:r>
            <a:r>
              <a:rPr lang="en-US" dirty="0"/>
              <a:t> </a:t>
            </a:r>
            <a:r>
              <a:rPr lang="en-US" sz="1800" dirty="0"/>
              <a:t>Leo Morton (Chancellor)</a:t>
            </a:r>
          </a:p>
          <a:p>
            <a:pPr marL="0" indent="0">
              <a:buNone/>
              <a:tabLst>
                <a:tab pos="3995738" algn="l"/>
              </a:tabLst>
            </a:pPr>
            <a:r>
              <a:rPr lang="en-US" sz="1800" dirty="0"/>
              <a:t>  Curt </a:t>
            </a:r>
            <a:r>
              <a:rPr lang="en-US" sz="1800" dirty="0" err="1"/>
              <a:t>Crespino</a:t>
            </a:r>
            <a:r>
              <a:rPr lang="en-US" sz="1800" dirty="0"/>
              <a:t> (VC Advancement)	  Carla Wilson (Athletics Director)</a:t>
            </a:r>
          </a:p>
          <a:p>
            <a:pPr marL="0" indent="0">
              <a:buNone/>
              <a:tabLst>
                <a:tab pos="3995738" algn="l"/>
              </a:tabLst>
            </a:pPr>
            <a:r>
              <a:rPr lang="en-US" sz="1800" dirty="0"/>
              <a:t>  Steven Norris (Pres. Foundation)	  Sharon </a:t>
            </a:r>
            <a:r>
              <a:rPr lang="en-US" sz="1800" dirty="0" err="1"/>
              <a:t>Lindenbaum</a:t>
            </a:r>
            <a:r>
              <a:rPr lang="en-US" sz="1800" dirty="0"/>
              <a:t> (VC, Admin</a:t>
            </a:r>
            <a:r>
              <a:rPr lang="en-US" dirty="0"/>
              <a:t>)</a:t>
            </a:r>
            <a:endParaRPr lang="en-US" sz="1800" dirty="0"/>
          </a:p>
          <a:p>
            <a:pPr marL="0" indent="0">
              <a:buNone/>
              <a:tabLst>
                <a:tab pos="3995738" algn="l"/>
              </a:tabLst>
            </a:pPr>
            <a:r>
              <a:rPr lang="en-US" sz="1800" dirty="0"/>
              <a:t>  Sharon </a:t>
            </a:r>
            <a:r>
              <a:rPr lang="en-US" sz="1800" dirty="0" err="1"/>
              <a:t>Lindenbaum</a:t>
            </a:r>
            <a:r>
              <a:rPr lang="en-US" sz="1800" dirty="0"/>
              <a:t> (VC, Admin</a:t>
            </a:r>
            <a:r>
              <a:rPr lang="en-US" dirty="0"/>
              <a:t>)	  </a:t>
            </a:r>
            <a:r>
              <a:rPr lang="en-US" sz="1800" dirty="0"/>
              <a:t>John Morrissey (Budget)</a:t>
            </a:r>
          </a:p>
          <a:p>
            <a:pPr marL="0" indent="0">
              <a:buNone/>
              <a:tabLst>
                <a:tab pos="3995738" algn="l"/>
              </a:tabLst>
            </a:pPr>
            <a:r>
              <a:rPr lang="en-US" dirty="0"/>
              <a:t>  </a:t>
            </a:r>
            <a:r>
              <a:rPr lang="en-US" sz="1800" dirty="0"/>
              <a:t>Karen Wilkerson (Budget)</a:t>
            </a:r>
          </a:p>
          <a:p>
            <a:pPr marL="0" indent="0">
              <a:buNone/>
              <a:tabLst>
                <a:tab pos="3995738" algn="l"/>
              </a:tabLst>
            </a:pPr>
            <a:r>
              <a:rPr lang="en-US" sz="1800" dirty="0"/>
              <a:t>  Jeff Ross (Budget)</a:t>
            </a:r>
          </a:p>
        </p:txBody>
      </p:sp>
    </p:spTree>
    <p:extLst>
      <p:ext uri="{BB962C8B-B14F-4D97-AF65-F5344CB8AC3E}">
        <p14:creationId xmlns:p14="http://schemas.microsoft.com/office/powerpoint/2010/main" val="28124315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437881"/>
          </a:xfrm>
        </p:spPr>
        <p:txBody>
          <a:bodyPr>
            <a:normAutofit fontScale="90000"/>
          </a:bodyPr>
          <a:lstStyle/>
          <a:p>
            <a:pPr algn="ctr"/>
            <a:r>
              <a:rPr lang="en-US" sz="2800" b="1" dirty="0"/>
              <a:t>Task Force members</a:t>
            </a:r>
          </a:p>
        </p:txBody>
      </p:sp>
      <p:sp>
        <p:nvSpPr>
          <p:cNvPr id="3" name="Content Placeholder 2"/>
          <p:cNvSpPr>
            <a:spLocks noGrp="1"/>
          </p:cNvSpPr>
          <p:nvPr>
            <p:ph idx="1"/>
          </p:nvPr>
        </p:nvSpPr>
        <p:spPr>
          <a:xfrm>
            <a:off x="1981200" y="1181099"/>
            <a:ext cx="8229600" cy="5247065"/>
          </a:xfrm>
        </p:spPr>
        <p:txBody>
          <a:bodyPr>
            <a:normAutofit fontScale="70000" lnSpcReduction="20000"/>
          </a:bodyPr>
          <a:lstStyle/>
          <a:p>
            <a:pPr marL="0" indent="0">
              <a:buNone/>
              <a:tabLst>
                <a:tab pos="3995738" algn="l"/>
              </a:tabLst>
            </a:pPr>
            <a:r>
              <a:rPr lang="en-US" b="1" dirty="0"/>
              <a:t>3. Office of Research Services:	4. Student Affairs/Enrollment:</a:t>
            </a:r>
          </a:p>
          <a:p>
            <a:pPr marL="0" indent="0">
              <a:buNone/>
              <a:tabLst>
                <a:tab pos="3995738" algn="l"/>
              </a:tabLst>
            </a:pPr>
            <a:r>
              <a:rPr lang="en-US" b="1" dirty="0"/>
              <a:t> Faculty:	 Faculty:	</a:t>
            </a:r>
          </a:p>
          <a:p>
            <a:pPr marL="0" indent="0">
              <a:buNone/>
              <a:tabLst>
                <a:tab pos="3995738" algn="l"/>
              </a:tabLst>
            </a:pPr>
            <a:r>
              <a:rPr lang="en-US" dirty="0"/>
              <a:t>  </a:t>
            </a:r>
            <a:r>
              <a:rPr lang="en-US" sz="1800" b="1" dirty="0"/>
              <a:t>Anil Kumar </a:t>
            </a:r>
            <a:r>
              <a:rPr lang="en-US" sz="1800" dirty="0"/>
              <a:t>(</a:t>
            </a:r>
            <a:r>
              <a:rPr lang="en-US" sz="1800" dirty="0" err="1"/>
              <a:t>SoP</a:t>
            </a:r>
            <a:r>
              <a:rPr lang="en-US" sz="1800" dirty="0"/>
              <a:t>) (point)	 </a:t>
            </a:r>
            <a:r>
              <a:rPr lang="en-US" sz="1800" b="1" dirty="0"/>
              <a:t>Tom </a:t>
            </a:r>
            <a:r>
              <a:rPr lang="en-US" sz="1800" b="1" dirty="0" err="1"/>
              <a:t>Mardikes</a:t>
            </a:r>
            <a:r>
              <a:rPr lang="en-US" sz="1800" dirty="0"/>
              <a:t>(A&amp;S) (point)</a:t>
            </a:r>
          </a:p>
          <a:p>
            <a:pPr marL="0" indent="0">
              <a:buNone/>
              <a:tabLst>
                <a:tab pos="3995738" algn="l"/>
              </a:tabLst>
            </a:pPr>
            <a:r>
              <a:rPr lang="en-US" sz="1800" dirty="0"/>
              <a:t>  Sarah Dallas (</a:t>
            </a:r>
            <a:r>
              <a:rPr lang="en-US" sz="1800" dirty="0" err="1"/>
              <a:t>SoD</a:t>
            </a:r>
            <a:r>
              <a:rPr lang="en-US" sz="1800" dirty="0"/>
              <a:t>) 	 Roger Pick (Bloch)</a:t>
            </a:r>
          </a:p>
          <a:p>
            <a:pPr marL="0" indent="0">
              <a:buNone/>
              <a:tabLst>
                <a:tab pos="3995738" algn="l"/>
              </a:tabLst>
            </a:pPr>
            <a:r>
              <a:rPr lang="en-US" sz="1800" dirty="0"/>
              <a:t>  Mark </a:t>
            </a:r>
            <a:r>
              <a:rPr lang="en-US" sz="1800" dirty="0" err="1"/>
              <a:t>Hecker</a:t>
            </a:r>
            <a:r>
              <a:rPr lang="en-US" sz="1800" dirty="0"/>
              <a:t> (</a:t>
            </a:r>
            <a:r>
              <a:rPr lang="en-US" sz="1800" dirty="0" err="1"/>
              <a:t>SoM</a:t>
            </a:r>
            <a:r>
              <a:rPr lang="en-US" sz="1800" dirty="0"/>
              <a:t>) 	 Jim Sturgeon (A&amp;S)</a:t>
            </a:r>
          </a:p>
          <a:p>
            <a:pPr marL="0" indent="0">
              <a:buNone/>
              <a:tabLst>
                <a:tab pos="3995738" algn="l"/>
              </a:tabLst>
            </a:pPr>
            <a:r>
              <a:rPr lang="en-US" sz="1800" dirty="0"/>
              <a:t>  Jennifer Lundgren (A&amp;S)	 Karen Vorst (A&amp;S)</a:t>
            </a:r>
          </a:p>
          <a:p>
            <a:pPr marL="0" indent="0">
              <a:buNone/>
              <a:tabLst>
                <a:tab pos="3995738" algn="l"/>
              </a:tabLst>
            </a:pPr>
            <a:r>
              <a:rPr lang="en-US" sz="1800" dirty="0"/>
              <a:t>  Tom </a:t>
            </a:r>
            <a:r>
              <a:rPr lang="en-US" sz="1800" dirty="0" err="1"/>
              <a:t>Menees</a:t>
            </a:r>
            <a:r>
              <a:rPr lang="en-US" sz="1800" dirty="0"/>
              <a:t> (SBS)</a:t>
            </a:r>
          </a:p>
          <a:p>
            <a:pPr marL="0" indent="0">
              <a:buNone/>
              <a:tabLst>
                <a:tab pos="3995738" algn="l"/>
              </a:tabLst>
            </a:pPr>
            <a:r>
              <a:rPr lang="en-US" sz="1800" dirty="0"/>
              <a:t>  Jeffrey Rydberg-Cox (A&amp;S)</a:t>
            </a:r>
            <a:endParaRPr lang="en-US" dirty="0"/>
          </a:p>
          <a:p>
            <a:pPr marL="0" indent="0">
              <a:buNone/>
              <a:tabLst>
                <a:tab pos="3995738" algn="l"/>
              </a:tabLst>
            </a:pPr>
            <a:endParaRPr lang="en-US" sz="800" b="1" dirty="0"/>
          </a:p>
          <a:p>
            <a:pPr marL="0" indent="0">
              <a:buNone/>
              <a:tabLst>
                <a:tab pos="3995738" algn="l"/>
              </a:tabLst>
            </a:pPr>
            <a:r>
              <a:rPr lang="en-US" b="1" dirty="0"/>
              <a:t>Administration:	Administration:</a:t>
            </a:r>
          </a:p>
          <a:p>
            <a:pPr marL="0" indent="0">
              <a:buNone/>
              <a:tabLst>
                <a:tab pos="3995738" algn="l"/>
              </a:tabLst>
            </a:pPr>
            <a:r>
              <a:rPr lang="en-US" dirty="0"/>
              <a:t>  </a:t>
            </a:r>
            <a:r>
              <a:rPr lang="en-US" sz="1800" dirty="0"/>
              <a:t>Barbara </a:t>
            </a:r>
            <a:r>
              <a:rPr lang="en-US" sz="1800" dirty="0" err="1"/>
              <a:t>Bichelmeyer</a:t>
            </a:r>
            <a:r>
              <a:rPr lang="en-US" sz="1800" dirty="0"/>
              <a:t> (Provost)	 </a:t>
            </a:r>
            <a:r>
              <a:rPr lang="en-US" dirty="0"/>
              <a:t> </a:t>
            </a:r>
            <a:r>
              <a:rPr lang="en-US" sz="1800" dirty="0"/>
              <a:t>Leo Morton (Chancellor)</a:t>
            </a:r>
          </a:p>
          <a:p>
            <a:pPr marL="0" indent="0">
              <a:buNone/>
              <a:tabLst>
                <a:tab pos="3995738" algn="l"/>
              </a:tabLst>
            </a:pPr>
            <a:r>
              <a:rPr lang="en-US" sz="1800" dirty="0"/>
              <a:t>  Lawrence Dreyfus (VC Research)	  Barbara </a:t>
            </a:r>
            <a:r>
              <a:rPr lang="en-US" sz="1800" dirty="0" err="1"/>
              <a:t>Bichelmeyer</a:t>
            </a:r>
            <a:r>
              <a:rPr lang="en-US" sz="1800" dirty="0"/>
              <a:t> (Provost)    </a:t>
            </a:r>
          </a:p>
          <a:p>
            <a:pPr marL="0" indent="0">
              <a:buNone/>
              <a:tabLst>
                <a:tab pos="3995738" algn="l"/>
              </a:tabLst>
            </a:pPr>
            <a:r>
              <a:rPr lang="en-US" sz="1800" dirty="0"/>
              <a:t>  Sharon </a:t>
            </a:r>
            <a:r>
              <a:rPr lang="en-US" sz="1800" dirty="0" err="1"/>
              <a:t>Linindenbaum</a:t>
            </a:r>
            <a:r>
              <a:rPr lang="en-US" sz="1800" dirty="0"/>
              <a:t> (VC Admin</a:t>
            </a:r>
            <a:r>
              <a:rPr lang="en-US" dirty="0"/>
              <a:t>)</a:t>
            </a:r>
            <a:r>
              <a:rPr lang="en-US" sz="1800" dirty="0"/>
              <a:t>)	  Sharon </a:t>
            </a:r>
            <a:r>
              <a:rPr lang="en-US" sz="1800" dirty="0" err="1"/>
              <a:t>Lindenbaum</a:t>
            </a:r>
            <a:r>
              <a:rPr lang="en-US" sz="1800" dirty="0"/>
              <a:t> (VC Admin</a:t>
            </a:r>
            <a:r>
              <a:rPr lang="en-US" dirty="0"/>
              <a:t>)</a:t>
            </a:r>
            <a:endParaRPr lang="en-US" sz="1800" dirty="0"/>
          </a:p>
          <a:p>
            <a:pPr marL="0" indent="0">
              <a:buNone/>
              <a:tabLst>
                <a:tab pos="3995738" algn="l"/>
              </a:tabLst>
            </a:pPr>
            <a:r>
              <a:rPr lang="en-US" sz="1800" dirty="0"/>
              <a:t>  Denis Medeiros (Graduate School</a:t>
            </a:r>
            <a:r>
              <a:rPr lang="en-US" dirty="0"/>
              <a:t>)	  </a:t>
            </a:r>
            <a:r>
              <a:rPr lang="en-US" sz="1800" dirty="0"/>
              <a:t>Mel Tyler (VC Student Affairs)</a:t>
            </a:r>
          </a:p>
          <a:p>
            <a:pPr marL="0" indent="0">
              <a:buNone/>
              <a:tabLst>
                <a:tab pos="3995738" algn="l"/>
              </a:tabLst>
            </a:pPr>
            <a:r>
              <a:rPr lang="en-US" dirty="0"/>
              <a:t>  </a:t>
            </a:r>
            <a:r>
              <a:rPr lang="en-US" sz="1800" dirty="0"/>
              <a:t>Tony Caruso(AVC, Research)	  Cary </a:t>
            </a:r>
            <a:r>
              <a:rPr lang="en-US" sz="1800" dirty="0" err="1"/>
              <a:t>Chelladurai</a:t>
            </a:r>
            <a:r>
              <a:rPr lang="en-US" sz="1800" dirty="0"/>
              <a:t> (Medicine)</a:t>
            </a:r>
          </a:p>
          <a:p>
            <a:pPr marL="0" indent="0">
              <a:buNone/>
              <a:tabLst>
                <a:tab pos="3995738" algn="l"/>
              </a:tabLst>
            </a:pPr>
            <a:r>
              <a:rPr lang="en-US" sz="1800" dirty="0"/>
              <a:t>  Bob </a:t>
            </a:r>
            <a:r>
              <a:rPr lang="en-US" sz="1800" dirty="0" err="1"/>
              <a:t>Crutsinger</a:t>
            </a:r>
            <a:r>
              <a:rPr lang="en-US" sz="1800" dirty="0"/>
              <a:t> (Accounting)	  Jeff Ross (Budget)</a:t>
            </a:r>
          </a:p>
          <a:p>
            <a:pPr marL="0" indent="0">
              <a:buNone/>
              <a:tabLst>
                <a:tab pos="3995738" algn="l"/>
              </a:tabLst>
            </a:pPr>
            <a:r>
              <a:rPr lang="en-US" sz="1800" dirty="0"/>
              <a:t>	  Karen Wilkerson (Budget)</a:t>
            </a:r>
          </a:p>
        </p:txBody>
      </p:sp>
    </p:spTree>
    <p:extLst>
      <p:ext uri="{BB962C8B-B14F-4D97-AF65-F5344CB8AC3E}">
        <p14:creationId xmlns:p14="http://schemas.microsoft.com/office/powerpoint/2010/main" val="3708208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639246"/>
          </a:xfrm>
        </p:spPr>
        <p:txBody>
          <a:bodyPr>
            <a:normAutofit/>
          </a:bodyPr>
          <a:lstStyle/>
          <a:p>
            <a:pPr algn="ctr"/>
            <a:r>
              <a:rPr lang="en-US" sz="3600" b="1" dirty="0"/>
              <a:t>Plans for future year evaluations</a:t>
            </a:r>
          </a:p>
        </p:txBody>
      </p:sp>
      <p:sp>
        <p:nvSpPr>
          <p:cNvPr id="3" name="Content Placeholder 2"/>
          <p:cNvSpPr>
            <a:spLocks noGrp="1"/>
          </p:cNvSpPr>
          <p:nvPr>
            <p:ph idx="1"/>
          </p:nvPr>
        </p:nvSpPr>
        <p:spPr>
          <a:xfrm>
            <a:off x="1981200" y="913886"/>
            <a:ext cx="8229600" cy="5591727"/>
          </a:xfrm>
        </p:spPr>
        <p:txBody>
          <a:bodyPr>
            <a:normAutofit lnSpcReduction="10000"/>
          </a:bodyPr>
          <a:lstStyle/>
          <a:p>
            <a:pPr marL="0" indent="0">
              <a:buNone/>
            </a:pPr>
            <a:r>
              <a:rPr lang="en-US" sz="2400" dirty="0"/>
              <a:t>Rotating 3-year evaluation schedule:</a:t>
            </a:r>
          </a:p>
          <a:p>
            <a:pPr marL="0" indent="0">
              <a:buNone/>
            </a:pPr>
            <a:endParaRPr lang="en-US" sz="800" dirty="0"/>
          </a:p>
          <a:p>
            <a:pPr marL="0" indent="0">
              <a:buNone/>
            </a:pPr>
            <a:r>
              <a:rPr lang="en-US" sz="2400" dirty="0"/>
              <a:t>2016 – 2017:</a:t>
            </a:r>
          </a:p>
          <a:p>
            <a:pPr marL="0" indent="0">
              <a:buNone/>
            </a:pPr>
            <a:r>
              <a:rPr lang="en-US" sz="2400" dirty="0"/>
              <a:t>	University College</a:t>
            </a:r>
          </a:p>
          <a:p>
            <a:pPr marL="0" indent="0">
              <a:buNone/>
            </a:pPr>
            <a:r>
              <a:rPr lang="en-US" sz="2400" dirty="0"/>
              <a:t>	Online Learning</a:t>
            </a:r>
          </a:p>
          <a:p>
            <a:pPr marL="0" indent="0">
              <a:buNone/>
            </a:pPr>
            <a:r>
              <a:rPr lang="en-US" sz="2400" dirty="0"/>
              <a:t>	Diversity and Inclusion</a:t>
            </a:r>
          </a:p>
          <a:p>
            <a:pPr marL="0" indent="0">
              <a:buNone/>
            </a:pPr>
            <a:r>
              <a:rPr lang="en-US" sz="2400" dirty="0"/>
              <a:t>	Facilities Management</a:t>
            </a:r>
          </a:p>
          <a:p>
            <a:pPr marL="0" indent="0">
              <a:buNone/>
            </a:pPr>
            <a:endParaRPr lang="en-US" sz="1000" dirty="0"/>
          </a:p>
          <a:p>
            <a:pPr marL="0" indent="0">
              <a:buNone/>
            </a:pPr>
            <a:r>
              <a:rPr lang="en-US" sz="2400" dirty="0"/>
              <a:t>2017 - 2018:</a:t>
            </a:r>
          </a:p>
          <a:p>
            <a:pPr marL="0" indent="0">
              <a:buNone/>
            </a:pPr>
            <a:r>
              <a:rPr lang="en-US" sz="2400" dirty="0"/>
              <a:t>	Faculty Affairs</a:t>
            </a:r>
          </a:p>
          <a:p>
            <a:pPr marL="0" indent="0">
              <a:buNone/>
            </a:pPr>
            <a:r>
              <a:rPr lang="en-US" sz="2400" dirty="0"/>
              <a:t>	Provost and Chancellor </a:t>
            </a:r>
          </a:p>
          <a:p>
            <a:pPr marL="0" indent="0">
              <a:buNone/>
            </a:pPr>
            <a:r>
              <a:rPr lang="en-US" sz="2400" dirty="0"/>
              <a:t>	Information Services</a:t>
            </a:r>
          </a:p>
          <a:p>
            <a:pPr marL="0" indent="0">
              <a:buNone/>
            </a:pPr>
            <a:r>
              <a:rPr lang="en-US" sz="2400" dirty="0"/>
              <a:t>	Security / Campus Police</a:t>
            </a:r>
          </a:p>
          <a:p>
            <a:pPr marL="0" indent="0">
              <a:buNone/>
            </a:pPr>
            <a:endParaRPr lang="en-US" sz="2400" dirty="0"/>
          </a:p>
        </p:txBody>
      </p:sp>
    </p:spTree>
    <p:extLst>
      <p:ext uri="{BB962C8B-B14F-4D97-AF65-F5344CB8AC3E}">
        <p14:creationId xmlns:p14="http://schemas.microsoft.com/office/powerpoint/2010/main" val="4299931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809631"/>
          </a:xfrm>
        </p:spPr>
        <p:txBody>
          <a:bodyPr>
            <a:normAutofit/>
          </a:bodyPr>
          <a:lstStyle/>
          <a:p>
            <a:pPr algn="ctr"/>
            <a:r>
              <a:rPr lang="en-US" sz="3600" b="1" dirty="0"/>
              <a:t>Future volunteers needed</a:t>
            </a:r>
          </a:p>
        </p:txBody>
      </p:sp>
      <p:sp>
        <p:nvSpPr>
          <p:cNvPr id="3" name="Content Placeholder 2"/>
          <p:cNvSpPr>
            <a:spLocks noGrp="1"/>
          </p:cNvSpPr>
          <p:nvPr>
            <p:ph idx="1"/>
          </p:nvPr>
        </p:nvSpPr>
        <p:spPr>
          <a:xfrm>
            <a:off x="1981200" y="1332103"/>
            <a:ext cx="8229600" cy="4794061"/>
          </a:xfrm>
        </p:spPr>
        <p:txBody>
          <a:bodyPr>
            <a:normAutofit/>
          </a:bodyPr>
          <a:lstStyle/>
          <a:p>
            <a:pPr marL="403225" indent="-403225">
              <a:buNone/>
            </a:pPr>
            <a:r>
              <a:rPr lang="en-US" dirty="0" smtClean="0"/>
              <a:t>Faculty Senate (and other faculty) have worked to get adequate faculty representation on the CIE task forces this year</a:t>
            </a:r>
          </a:p>
          <a:p>
            <a:pPr marL="403225" indent="-403225">
              <a:buNone/>
            </a:pPr>
            <a:endParaRPr lang="en-US" sz="1100" dirty="0"/>
          </a:p>
          <a:p>
            <a:pPr marL="403225" indent="-403225">
              <a:buNone/>
            </a:pPr>
            <a:r>
              <a:rPr lang="en-US" dirty="0" smtClean="0"/>
              <a:t>Future years will require other faculty to replace those serving this year, with wide campus representation</a:t>
            </a:r>
          </a:p>
          <a:p>
            <a:pPr marL="403225" indent="-403225">
              <a:buNone/>
            </a:pPr>
            <a:endParaRPr lang="en-US" sz="1000" dirty="0"/>
          </a:p>
          <a:p>
            <a:pPr marL="403225" indent="-403225">
              <a:buNone/>
            </a:pPr>
            <a:r>
              <a:rPr lang="en-US" b="1" dirty="0" smtClean="0"/>
              <a:t>Please consider donating some of your time and effort to work on this evaluation process next year</a:t>
            </a:r>
            <a:endParaRPr lang="en-US" b="1" dirty="0"/>
          </a:p>
        </p:txBody>
      </p:sp>
    </p:spTree>
    <p:extLst>
      <p:ext uri="{BB962C8B-B14F-4D97-AF65-F5344CB8AC3E}">
        <p14:creationId xmlns:p14="http://schemas.microsoft.com/office/powerpoint/2010/main" val="2814248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IFC Representatives</a:t>
            </a:r>
            <a:br>
              <a:rPr lang="en-US" dirty="0" smtClean="0"/>
            </a:br>
            <a:r>
              <a:rPr lang="en-US" dirty="0" smtClean="0"/>
              <a:t>Stancel and McArthur </a:t>
            </a:r>
            <a:endParaRPr lang="en-US" dirty="0"/>
          </a:p>
        </p:txBody>
      </p:sp>
      <p:sp>
        <p:nvSpPr>
          <p:cNvPr id="5" name="Content Placeholder 4"/>
          <p:cNvSpPr>
            <a:spLocks noGrp="1"/>
          </p:cNvSpPr>
          <p:nvPr>
            <p:ph idx="1"/>
          </p:nvPr>
        </p:nvSpPr>
        <p:spPr>
          <a:xfrm>
            <a:off x="1371600" y="3225800"/>
            <a:ext cx="9601200" cy="2717800"/>
          </a:xfrm>
        </p:spPr>
        <p:txBody>
          <a:bodyPr/>
          <a:lstStyle/>
          <a:p>
            <a:pPr marL="0" indent="0" algn="ctr">
              <a:buNone/>
            </a:pPr>
            <a:r>
              <a:rPr lang="en-US" b="1" dirty="0" smtClean="0"/>
              <a:t>IFC Update </a:t>
            </a:r>
            <a:endParaRPr lang="en-US" b="1" dirty="0"/>
          </a:p>
        </p:txBody>
      </p:sp>
    </p:spTree>
    <p:extLst>
      <p:ext uri="{BB962C8B-B14F-4D97-AF65-F5344CB8AC3E}">
        <p14:creationId xmlns:p14="http://schemas.microsoft.com/office/powerpoint/2010/main" val="14620442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Questions?</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71141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Vice-Chancellor </a:t>
            </a:r>
            <a:br>
              <a:rPr lang="en-US" dirty="0" smtClean="0"/>
            </a:br>
            <a:r>
              <a:rPr lang="en-US" dirty="0" smtClean="0"/>
              <a:t>Lindenbaum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lgn="ctr">
              <a:buNone/>
            </a:pPr>
            <a:endParaRPr lang="en-US" sz="3200" dirty="0" smtClean="0"/>
          </a:p>
          <a:p>
            <a:pPr marL="0" indent="0" algn="ctr">
              <a:buNone/>
            </a:pPr>
            <a:r>
              <a:rPr lang="en-US" sz="3200" dirty="0" smtClean="0"/>
              <a:t>Financial Status </a:t>
            </a:r>
            <a:endParaRPr lang="en-US" sz="3200" dirty="0"/>
          </a:p>
        </p:txBody>
      </p:sp>
    </p:spTree>
    <p:extLst>
      <p:ext uri="{BB962C8B-B14F-4D97-AF65-F5344CB8AC3E}">
        <p14:creationId xmlns:p14="http://schemas.microsoft.com/office/powerpoint/2010/main" val="41601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486"/>
            <a:ext cx="9144000" cy="1141514"/>
          </a:xfrm>
        </p:spPr>
        <p:txBody>
          <a:bodyPr>
            <a:normAutofit fontScale="90000"/>
          </a:bodyPr>
          <a:lstStyle/>
          <a:p>
            <a:pPr algn="ctr"/>
            <a:r>
              <a:rPr lang="en-US" b="1" dirty="0" smtClean="0"/>
              <a:t>Public FTE Enrollment, Appropriations, &amp; Tuition per FTE, MO </a:t>
            </a:r>
            <a:endParaRPr lang="en-US" b="1" dirty="0"/>
          </a:p>
        </p:txBody>
      </p:sp>
      <p:pic>
        <p:nvPicPr>
          <p:cNvPr id="5" name="Picture 4"/>
          <p:cNvPicPr>
            <a:picLocks noChangeAspect="1"/>
          </p:cNvPicPr>
          <p:nvPr/>
        </p:nvPicPr>
        <p:blipFill>
          <a:blip r:embed="rId3"/>
          <a:stretch>
            <a:fillRect/>
          </a:stretch>
        </p:blipFill>
        <p:spPr>
          <a:xfrm>
            <a:off x="2574810" y="1371600"/>
            <a:ext cx="7042380" cy="4567766"/>
          </a:xfrm>
          <a:prstGeom prst="rect">
            <a:avLst/>
          </a:prstGeom>
        </p:spPr>
      </p:pic>
    </p:spTree>
    <p:extLst>
      <p:ext uri="{BB962C8B-B14F-4D97-AF65-F5344CB8AC3E}">
        <p14:creationId xmlns:p14="http://schemas.microsoft.com/office/powerpoint/2010/main" val="2598605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fontScale="90000"/>
          </a:bodyPr>
          <a:lstStyle/>
          <a:p>
            <a:pPr algn="ctr"/>
            <a:r>
              <a:rPr lang="en-US" b="1" dirty="0" smtClean="0"/>
              <a:t>UM Per Student Revenue Decline since FY2001</a:t>
            </a:r>
            <a:endParaRPr lang="en-US" b="1" dirty="0"/>
          </a:p>
        </p:txBody>
      </p:sp>
      <p:pic>
        <p:nvPicPr>
          <p:cNvPr id="4" name="Picture 3"/>
          <p:cNvPicPr>
            <a:picLocks noChangeAspect="1"/>
          </p:cNvPicPr>
          <p:nvPr/>
        </p:nvPicPr>
        <p:blipFill>
          <a:blip r:embed="rId3"/>
          <a:stretch>
            <a:fillRect/>
          </a:stretch>
        </p:blipFill>
        <p:spPr>
          <a:xfrm>
            <a:off x="2115572" y="1143000"/>
            <a:ext cx="8171428" cy="4685714"/>
          </a:xfrm>
          <a:prstGeom prst="rect">
            <a:avLst/>
          </a:prstGeom>
        </p:spPr>
      </p:pic>
    </p:spTree>
    <p:extLst>
      <p:ext uri="{BB962C8B-B14F-4D97-AF65-F5344CB8AC3E}">
        <p14:creationId xmlns:p14="http://schemas.microsoft.com/office/powerpoint/2010/main" val="1733495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486"/>
            <a:ext cx="9144000" cy="1141514"/>
          </a:xfrm>
        </p:spPr>
        <p:txBody>
          <a:bodyPr>
            <a:normAutofit fontScale="90000"/>
          </a:bodyPr>
          <a:lstStyle/>
          <a:p>
            <a:pPr algn="ctr"/>
            <a:r>
              <a:rPr lang="en-US" b="1" dirty="0" smtClean="0"/>
              <a:t>Family Share of Higher Education Operating Revenues, Missouri</a:t>
            </a:r>
            <a:endParaRPr lang="en-US" b="1" dirty="0"/>
          </a:p>
        </p:txBody>
      </p:sp>
      <p:pic>
        <p:nvPicPr>
          <p:cNvPr id="4" name="Picture 3"/>
          <p:cNvPicPr>
            <a:picLocks noChangeAspect="1"/>
          </p:cNvPicPr>
          <p:nvPr/>
        </p:nvPicPr>
        <p:blipFill>
          <a:blip r:embed="rId3"/>
          <a:stretch>
            <a:fillRect/>
          </a:stretch>
        </p:blipFill>
        <p:spPr>
          <a:xfrm>
            <a:off x="2256802" y="1501726"/>
            <a:ext cx="7678396" cy="4213274"/>
          </a:xfrm>
          <a:prstGeom prst="rect">
            <a:avLst/>
          </a:prstGeom>
        </p:spPr>
      </p:pic>
      <p:cxnSp>
        <p:nvCxnSpPr>
          <p:cNvPr id="5" name="Straight Connector 4"/>
          <p:cNvCxnSpPr/>
          <p:nvPr/>
        </p:nvCxnSpPr>
        <p:spPr>
          <a:xfrm flipV="1">
            <a:off x="7848600" y="1654126"/>
            <a:ext cx="0" cy="350520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467600" y="1369796"/>
            <a:ext cx="1295400" cy="307777"/>
          </a:xfrm>
          <a:prstGeom prst="rect">
            <a:avLst/>
          </a:prstGeom>
          <a:noFill/>
        </p:spPr>
        <p:txBody>
          <a:bodyPr wrap="square" rtlCol="0">
            <a:spAutoFit/>
          </a:bodyPr>
          <a:lstStyle/>
          <a:p>
            <a:pPr fontAlgn="base">
              <a:spcBef>
                <a:spcPct val="0"/>
              </a:spcBef>
              <a:spcAft>
                <a:spcPct val="0"/>
              </a:spcAft>
            </a:pPr>
            <a:r>
              <a:rPr lang="en-US" sz="1400" b="1" dirty="0">
                <a:solidFill>
                  <a:srgbClr val="000000"/>
                </a:solidFill>
                <a:latin typeface="Arial" pitchFamily="34" charset="0"/>
                <a:ea typeface="ヒラギノ角ゴ Pro W3" pitchFamily="126" charset="-128"/>
              </a:rPr>
              <a:t>SB389</a:t>
            </a:r>
          </a:p>
        </p:txBody>
      </p:sp>
    </p:spTree>
    <p:extLst>
      <p:ext uri="{BB962C8B-B14F-4D97-AF65-F5344CB8AC3E}">
        <p14:creationId xmlns:p14="http://schemas.microsoft.com/office/powerpoint/2010/main" val="838743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lstStyle/>
          <a:p>
            <a:r>
              <a:rPr lang="en-US" b="1" dirty="0" smtClean="0"/>
              <a:t>Reduction in Expense per Degree</a:t>
            </a:r>
            <a:endParaRPr lang="en-US" b="1" dirty="0"/>
          </a:p>
        </p:txBody>
      </p:sp>
      <p:pic>
        <p:nvPicPr>
          <p:cNvPr id="4" name="Picture 3"/>
          <p:cNvPicPr>
            <a:picLocks noChangeAspect="1"/>
          </p:cNvPicPr>
          <p:nvPr/>
        </p:nvPicPr>
        <p:blipFill>
          <a:blip r:embed="rId3"/>
          <a:stretch>
            <a:fillRect/>
          </a:stretch>
        </p:blipFill>
        <p:spPr>
          <a:xfrm>
            <a:off x="2667001" y="1295400"/>
            <a:ext cx="7742857" cy="4695238"/>
          </a:xfrm>
          <a:prstGeom prst="rect">
            <a:avLst/>
          </a:prstGeom>
        </p:spPr>
      </p:pic>
    </p:spTree>
    <p:extLst>
      <p:ext uri="{BB962C8B-B14F-4D97-AF65-F5344CB8AC3E}">
        <p14:creationId xmlns:p14="http://schemas.microsoft.com/office/powerpoint/2010/main" val="13605308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24&quot;&gt;&lt;/object&gt;&lt;object type=&quot;2&quot; unique_id=&quot;10025&quot;&gt;&lt;object type=&quot;3&quot; unique_id=&quot;10026&quot;&gt;&lt;property id=&quot;20148&quot; value=&quot;5&quot;/&gt;&lt;property id=&quot;20300&quot; value=&quot;Slide 1 - &amp;quot;UMKC  All-faculty meeting &amp;quot;&quot;/&gt;&lt;property id=&quot;20307&quot; value=&quot;256&quot;/&gt;&lt;/object&gt;&lt;object type=&quot;3&quot; unique_id=&quot;10027&quot;&gt;&lt;property id=&quot;20148&quot; value=&quot;5&quot;/&gt;&lt;property id=&quot;20300&quot; value=&quot;Slide 2 - &amp;quot;Agenda &amp;quot;&quot;/&gt;&lt;property id=&quot;20307&quot; value=&quot;257&quot;/&gt;&lt;/object&gt;&lt;object type=&quot;3&quot; unique_id=&quot;10028&quot;&gt;&lt;property id=&quot;20148&quot; value=&quot;5&quot;/&gt;&lt;property id=&quot;20300&quot; value=&quot;Slide 3 - &amp;quot;Chancellor Morton &amp;quot;&quot;/&gt;&lt;property id=&quot;20307&quot; value=&quot;258&quot;/&gt;&lt;/object&gt;&lt;object type=&quot;3&quot; unique_id=&quot;10029&quot;&gt;&lt;property id=&quot;20148&quot; value=&quot;5&quot;/&gt;&lt;property id=&quot;20300&quot; value=&quot;Slide 4 - &amp;quot;Provost and Executive  Vice-Chancellor Bichelmeyer &amp;quot;&quot;/&gt;&lt;property id=&quot;20307&quot; value=&quot;260&quot;/&gt;&lt;/object&gt;&lt;object type=&quot;3&quot; unique_id=&quot;10030&quot;&gt;&lt;property id=&quot;20148&quot; value=&quot;5&quot;/&gt;&lt;property id=&quot;20300&quot; value=&quot;Slide 5 - &amp;quot;Vice-Chancellor  Lindenbaum  &amp;quot;&quot;/&gt;&lt;property id=&quot;20307&quot; value=&quot;259&quot;/&gt;&lt;/object&gt;&lt;object type=&quot;3&quot; unique_id=&quot;10031&quot;&gt;&lt;property id=&quot;20148&quot; value=&quot;5&quot;/&gt;&lt;property id=&quot;20300&quot; value=&quot;Slide 22 - &amp;quot;Senate Activities &amp;quot;&quot;/&gt;&lt;property id=&quot;20307&quot; value=&quot;261&quot;/&gt;&lt;/object&gt;&lt;object type=&quot;3&quot; unique_id=&quot;10032&quot;&gt;&lt;property id=&quot;20148&quot; value=&quot;5&quot;/&gt;&lt;property id=&quot;20300&quot; value=&quot;Slide 23 - &amp;quot;Upcoming Vote Items &amp;quot;&quot;/&gt;&lt;property id=&quot;20307&quot; value=&quot;262&quot;/&gt;&lt;/object&gt;&lt;object type=&quot;3&quot; unique_id=&quot;10033&quot;&gt;&lt;property id=&quot;20148&quot; value=&quot;5&quot;/&gt;&lt;property id=&quot;20300&quot; value=&quot;Slide 24 - &amp;quot;CRR 300.020.E.5 (Officers, Section A) &amp;quot;&quot;/&gt;&lt;property id=&quot;20307&quot; value=&quot;264&quot;/&gt;&lt;/object&gt;&lt;object type=&quot;3&quot; unique_id=&quot;10034&quot;&gt;&lt;property id=&quot;20148&quot; value=&quot;5&quot;/&gt;&lt;property id=&quot;20300&quot; value=&quot;Slide 25 - &amp;quot;Section B &amp;quot;&quot;/&gt;&lt;property id=&quot;20307&quot; value=&quot;265&quot;/&gt;&lt;/object&gt;&lt;object type=&quot;3&quot; unique_id=&quot;10035&quot;&gt;&lt;property id=&quot;20148&quot; value=&quot;5&quot;/&gt;&lt;property id=&quot;20300&quot; value=&quot;Slide 26 - &amp;quot;Section C &amp;quot;&quot;/&gt;&lt;property id=&quot;20307&quot; value=&quot;266&quot;/&gt;&lt;/object&gt;&lt;object type=&quot;3&quot; unique_id=&quot;10036&quot;&gt;&lt;property id=&quot;20148&quot; value=&quot;5&quot;/&gt;&lt;property id=&quot;20300&quot; value=&quot;Slide 27 - &amp;quot;Section D&amp;quot;&quot;/&gt;&lt;property id=&quot;20307&quot; value=&quot;267&quot;/&gt;&lt;/object&gt;&lt;object type=&quot;3&quot; unique_id=&quot;10037&quot;&gt;&lt;property id=&quot;20148&quot; value=&quot;5&quot;/&gt;&lt;property id=&quot;20300&quot; value=&quot;Slide 28 - &amp;quot;Section E &amp;quot;&quot;/&gt;&lt;property id=&quot;20307&quot; value=&quot;268&quot;/&gt;&lt;/object&gt;&lt;object type=&quot;3&quot; unique_id=&quot;10038&quot;&gt;&lt;property id=&quot;20148&quot; value=&quot;5&quot;/&gt;&lt;property id=&quot;20300&quot; value=&quot;Slide 29 - &amp;quot;Section F &amp;quot;&quot;/&gt;&lt;property id=&quot;20307&quot; value=&quot;269&quot;/&gt;&lt;/object&gt;&lt;object type=&quot;3&quot; unique_id=&quot;10039&quot;&gt;&lt;property id=&quot;20148&quot; value=&quot;5&quot;/&gt;&lt;property id=&quot;20300&quot; value=&quot;Slide 32 - &amp;quot;General Education Amendments  Recommendation One &amp;quot;&quot;/&gt;&lt;property id=&quot;20307&quot; value=&quot;270&quot;/&gt;&lt;/object&gt;&lt;object type=&quot;3&quot; unique_id=&quot;10040&quot;&gt;&lt;property id=&quot;20148&quot; value=&quot;5&quot;/&gt;&lt;property id=&quot;20300&quot; value=&quot;Slide 33 - &amp;quot;Recommendation Two &amp;quot;&quot;/&gt;&lt;property id=&quot;20307&quot; value=&quot;271&quot;/&gt;&lt;/object&gt;&lt;object type=&quot;3&quot; unique_id=&quot;10041&quot;&gt;&lt;property id=&quot;20148&quot; value=&quot;5&quot;/&gt;&lt;property id=&quot;20300&quot; value=&quot;Slide 34 - &amp;quot;Recommendation Three &amp;quot;&quot;/&gt;&lt;property id=&quot;20307&quot; value=&quot;272&quot;/&gt;&lt;/object&gt;&lt;object type=&quot;3&quot; unique_id=&quot;10042&quot;&gt;&lt;property id=&quot;20148&quot; value=&quot;5&quot;/&gt;&lt;property id=&quot;20300&quot; value=&quot;Slide 35 - &amp;quot;Recommendation Four &amp;quot;&quot;/&gt;&lt;property id=&quot;20307&quot; value=&quot;273&quot;/&gt;&lt;/object&gt;&lt;object type=&quot;3&quot; unique_id=&quot;10043&quot;&gt;&lt;property id=&quot;20148&quot; value=&quot;5&quot;/&gt;&lt;property id=&quot;20300&quot; value=&quot;Slide 45 - &amp;quot;Questions?&amp;quot;&quot;/&gt;&lt;property id=&quot;20307&quot; value=&quot;274&quot;/&gt;&lt;/object&gt;&lt;object type=&quot;3&quot; unique_id=&quot;10143&quot;&gt;&lt;property id=&quot;20148&quot; value=&quot;5&quot;/&gt;&lt;property id=&quot;20300&quot; value=&quot;Slide 36 - &amp;quot;Faculty Senate Committee on Institutional Efficiency (CIE)&amp;quot;&quot;/&gt;&lt;property id=&quot;20307&quot; value=&quot;276&quot;/&gt;&lt;/object&gt;&lt;object type=&quot;3&quot; unique_id=&quot;10144&quot;&gt;&lt;property id=&quot;20148&quot; value=&quot;5&quot;/&gt;&lt;property id=&quot;20300&quot; value=&quot;Slide 37 - &amp;quot;Purpose and Rationale&amp;quot;&quot;/&gt;&lt;property id=&quot;20307&quot; value=&quot;277&quot;/&gt;&lt;/object&gt;&lt;object type=&quot;3&quot; unique_id=&quot;10145&quot;&gt;&lt;property id=&quot;20148&quot; value=&quot;5&quot;/&gt;&lt;property id=&quot;20300&quot; value=&quot;Slide 38 - &amp;quot;Current structure&amp;quot;&quot;/&gt;&lt;property id=&quot;20307&quot; value=&quot;278&quot;/&gt;&lt;/object&gt;&lt;object type=&quot;3&quot; unique_id=&quot;10146&quot;&gt;&lt;property id=&quot;20148&quot; value=&quot;5&quot;/&gt;&lt;property id=&quot;20300&quot; value=&quot;Slide 39 - &amp;quot;Current activity&amp;quot;&quot;/&gt;&lt;property id=&quot;20307&quot; value=&quot;279&quot;/&gt;&lt;/object&gt;&lt;object type=&quot;3&quot; unique_id=&quot;10147&quot;&gt;&lt;property id=&quot;20148&quot; value=&quot;5&quot;/&gt;&lt;property id=&quot;20300&quot; value=&quot;Slide 40 - &amp;quot;Task Force members&amp;quot;&quot;/&gt;&lt;property id=&quot;20307&quot; value=&quot;280&quot;/&gt;&lt;/object&gt;&lt;object type=&quot;3&quot; unique_id=&quot;10148&quot;&gt;&lt;property id=&quot;20148&quot; value=&quot;5&quot;/&gt;&lt;property id=&quot;20300&quot; value=&quot;Slide 41 - &amp;quot;Task Force members&amp;quot;&quot;/&gt;&lt;property id=&quot;20307&quot; value=&quot;281&quot;/&gt;&lt;/object&gt;&lt;object type=&quot;3&quot; unique_id=&quot;10149&quot;&gt;&lt;property id=&quot;20148&quot; value=&quot;5&quot;/&gt;&lt;property id=&quot;20300&quot; value=&quot;Slide 42 - &amp;quot;Plans for future year evaluations&amp;quot;&quot;/&gt;&lt;property id=&quot;20307&quot; value=&quot;282&quot;/&gt;&lt;/object&gt;&lt;object type=&quot;3&quot; unique_id=&quot;10150&quot;&gt;&lt;property id=&quot;20148&quot; value=&quot;5&quot;/&gt;&lt;property id=&quot;20300&quot; value=&quot;Slide 43 - &amp;quot;Future volunteers needed&amp;quot;&quot;/&gt;&lt;property id=&quot;20307&quot; value=&quot;283&quot;/&gt;&lt;/object&gt;&lt;object type=&quot;3&quot; unique_id=&quot;10151&quot;&gt;&lt;property id=&quot;20148&quot; value=&quot;5&quot;/&gt;&lt;property id=&quot;20300&quot; value=&quot;Slide 44 - &amp;quot;IFC Representatives Stancel and McArthur &amp;quot;&quot;/&gt;&lt;property id=&quot;20307&quot; value=&quot;275&quot;/&gt;&lt;/object&gt;&lt;object type=&quot;3&quot; unique_id=&quot;10297&quot;&gt;&lt;property id=&quot;20148&quot; value=&quot;5&quot;/&gt;&lt;property id=&quot;20300&quot; value=&quot;Slide 30 - &amp;quot;Other changes  3. d. a. &amp;quot;&quot;/&gt;&lt;property id=&quot;20307&quot; value=&quot;285&quot;/&gt;&lt;/object&gt;&lt;object type=&quot;3&quot; unique_id=&quot;10298&quot;&gt;&lt;property id=&quot;20148&quot; value=&quot;5&quot;/&gt;&lt;property id=&quot;20300&quot; value=&quot;Slide 31 - &amp;quot;Other Changes  E.5.b and E.5.d &amp;quot;&quot;/&gt;&lt;property id=&quot;20307&quot; value=&quot;286&quot;/&gt;&lt;/object&gt;&lt;object type=&quot;3&quot; unique_id=&quot;10485&quot;&gt;&lt;property id=&quot;20148&quot; value=&quot;5&quot;/&gt;&lt;property id=&quot;20300&quot; value=&quot;Slide 6 - &amp;quot;Public FTE Enrollment, Appropriations, &amp;amp; Tuition per FTE, MO &amp;quot;&quot;/&gt;&lt;property id=&quot;20307&quot; value=&quot;288&quot;/&gt;&lt;/object&gt;&lt;object type=&quot;3&quot; unique_id=&quot;10486&quot;&gt;&lt;property id=&quot;20148&quot; value=&quot;5&quot;/&gt;&lt;property id=&quot;20300&quot; value=&quot;Slide 7 - &amp;quot;UM Per Student Revenue Decline since FY2001&amp;quot;&quot;/&gt;&lt;property id=&quot;20307&quot; value=&quot;289&quot;/&gt;&lt;/object&gt;&lt;object type=&quot;3&quot; unique_id=&quot;10487&quot;&gt;&lt;property id=&quot;20148&quot; value=&quot;5&quot;/&gt;&lt;property id=&quot;20300&quot; value=&quot;Slide 8 - &amp;quot;Family Share of Higher Education Operating Revenues, Missouri&amp;quot;&quot;/&gt;&lt;property id=&quot;20307&quot; value=&quot;290&quot;/&gt;&lt;/object&gt;&lt;object type=&quot;3&quot; unique_id=&quot;10488&quot;&gt;&lt;property id=&quot;20148&quot; value=&quot;5&quot;/&gt;&lt;property id=&quot;20300&quot; value=&quot;Slide 9 - &amp;quot;Reduction in Expense per Degree&amp;quot;&quot;/&gt;&lt;property id=&quot;20307&quot; value=&quot;291&quot;/&gt;&lt;/object&gt;&lt;object type=&quot;3&quot; unique_id=&quot;10489&quot;&gt;&lt;property id=&quot;20148&quot; value=&quot;5&quot;/&gt;&lt;property id=&quot;20300&quot; value=&quot;Slide 10 - &amp;quot;State Appropriations plus Net Tuition per FTE Peer Systems&amp;quot;&quot;/&gt;&lt;property id=&quot;20307&quot; value=&quot;292&quot;/&gt;&lt;/object&gt;&lt;object type=&quot;3&quot; unique_id=&quot;10490&quot;&gt;&lt;property id=&quot;20148&quot; value=&quot;5&quot;/&gt;&lt;property id=&quot;20300&quot; value=&quot;Slide 11&quot;/&gt;&lt;property id=&quot;20307&quot; value=&quot;293&quot;/&gt;&lt;/object&gt;&lt;object type=&quot;3&quot; unique_id=&quot;10491&quot;&gt;&lt;property id=&quot;20148&quot; value=&quot;5&quot;/&gt;&lt;property id=&quot;20300&quot; value=&quot;Slide 12 - &amp;quot;FY16 Budget by Revenue Source All Budgeted Funds $347 million&amp;quot;&quot;/&gt;&lt;property id=&quot;20307&quot; value=&quot;295&quot;/&gt;&lt;/object&gt;&lt;object type=&quot;3&quot; unique_id=&quot;10492&quot;&gt;&lt;property id=&quot;20148&quot; value=&quot;5&quot;/&gt;&lt;property id=&quot;20300&quot; value=&quot;Slide 13 - &amp;quot;FY16 Budgeted Revenues  Operating Fund $237 million&amp;quot;&quot;/&gt;&lt;property id=&quot;20307&quot; value=&quot;296&quot;/&gt;&lt;/object&gt;&lt;object type=&quot;3&quot; unique_id=&quot;10493&quot;&gt;&lt;property id=&quot;20148&quot; value=&quot;5&quot;/&gt;&lt;property id=&quot;20300&quot; value=&quot;Slide 14 - &amp;quot;FY16 Budgeted Expenses  Operating Fund&amp;quot;&quot;/&gt;&lt;property id=&quot;20307&quot; value=&quot;297&quot;/&gt;&lt;/object&gt;&lt;object type=&quot;3&quot; unique_id=&quot;10494&quot;&gt;&lt;property id=&quot;20148&quot; value=&quot;5&quot;/&gt;&lt;property id=&quot;20300&quot; value=&quot;Slide 15 - &amp;quot;FY16 Budgeted Revenues  Auxiliary Funds $90 million &amp;quot;&quot;/&gt;&lt;property id=&quot;20307&quot; value=&quot;298&quot;/&gt;&lt;/object&gt;&lt;object type=&quot;3&quot; unique_id=&quot;10495&quot;&gt;&lt;property id=&quot;20148&quot; value=&quot;5&quot;/&gt;&lt;property id=&quot;20300&quot; value=&quot;Slide 16&quot;/&gt;&lt;property id=&quot;20307&quot; value=&quot;299&quot;/&gt;&lt;/object&gt;&lt;object type=&quot;3&quot; unique_id=&quot;10496&quot;&gt;&lt;property id=&quot;20148&quot; value=&quot;5&quot;/&gt;&lt;property id=&quot;20300&quot; value=&quot;Slide 17 - &amp;quot;UMKC State Appropriations FY08 to FY16 &amp;quot;&quot;/&gt;&lt;property id=&quot;20307&quot; value=&quot;300&quot;/&gt;&lt;/object&gt;&lt;object type=&quot;3&quot; unique_id=&quot;10497&quot;&gt;&lt;property id=&quot;20148&quot; value=&quot;5&quot;/&gt;&lt;property id=&quot;20300&quot; value=&quot;Slide 18 - &amp;quot;UM System FY17 Appropriations Request &amp;quot;&quot;/&gt;&lt;property id=&quot;20307&quot; value=&quot;301&quot;/&gt;&lt;/object&gt;&lt;object type=&quot;3&quot; unique_id=&quot;10498&quot;&gt;&lt;property id=&quot;20148&quot; value=&quot;5&quot;/&gt;&lt;property id=&quot;20300&quot; value=&quot;Slide 19 - &amp;quot;New Appropriations Request&amp;quot;&quot;/&gt;&lt;property id=&quot;20307&quot; value=&quot;302&quot;/&gt;&lt;/object&gt;&lt;object type=&quot;3&quot; unique_id=&quot;10499&quot;&gt;&lt;property id=&quot;20148&quot; value=&quot;5&quot;/&gt;&lt;property id=&quot;20300&quot; value=&quot;Slide 20 - &amp;quot;FY17 Capital Appropriations Requests&amp;quot;&quot;/&gt;&lt;property id=&quot;20307&quot; value=&quot;303&quot;/&gt;&lt;/object&gt;&lt;object type=&quot;3&quot; unique_id=&quot;10500&quot;&gt;&lt;property id=&quot;20148&quot; value=&quot;5&quot;/&gt;&lt;property id=&quot;20300&quot; value=&quot;Slide 21&quot;/&gt;&lt;property id=&quot;20307&quot; value=&quot;287&quot;/&gt;&lt;/object&gt;&lt;/object&gt;&lt;/object&gt;&lt;/database&gt;"/>
  <p:tag name="SECTOMILLISECCONVERTED" val="1"/>
</p:tagLst>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106</TotalTime>
  <Words>2209</Words>
  <Application>Microsoft Office PowerPoint</Application>
  <PresentationFormat>Widescreen</PresentationFormat>
  <Paragraphs>247</Paragraphs>
  <Slides>45</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4" baseType="lpstr">
      <vt:lpstr>Arial</vt:lpstr>
      <vt:lpstr>Book Antiqua</vt:lpstr>
      <vt:lpstr>Calibri</vt:lpstr>
      <vt:lpstr>Franklin Gothic Book</vt:lpstr>
      <vt:lpstr>Helvetica</vt:lpstr>
      <vt:lpstr>Wingdings</vt:lpstr>
      <vt:lpstr>ヒラギノ角ゴ Pro W3</vt:lpstr>
      <vt:lpstr>Crop</vt:lpstr>
      <vt:lpstr>Worksheet</vt:lpstr>
      <vt:lpstr>UMKC  All-faculty meeting </vt:lpstr>
      <vt:lpstr>Agenda </vt:lpstr>
      <vt:lpstr>Chancellor Morton </vt:lpstr>
      <vt:lpstr>Provost and Executive  Vice-Chancellor Bichelmeyer </vt:lpstr>
      <vt:lpstr>Vice-Chancellor  Lindenbaum  </vt:lpstr>
      <vt:lpstr>Public FTE Enrollment, Appropriations, &amp; Tuition per FTE, MO </vt:lpstr>
      <vt:lpstr>UM Per Student Revenue Decline since FY2001</vt:lpstr>
      <vt:lpstr>Family Share of Higher Education Operating Revenues, Missouri</vt:lpstr>
      <vt:lpstr>Reduction in Expense per Degree</vt:lpstr>
      <vt:lpstr>State Appropriations plus Net Tuition per FTE Peer Systems</vt:lpstr>
      <vt:lpstr>PowerPoint Presentation</vt:lpstr>
      <vt:lpstr>FY16 Budget by Revenue Source All Budgeted Funds $347 million</vt:lpstr>
      <vt:lpstr>FY16 Budgeted Revenues  Operating Fund $237 million</vt:lpstr>
      <vt:lpstr>FY16 Budgeted Expenses  Operating Fund</vt:lpstr>
      <vt:lpstr>FY16 Budgeted Revenues  Auxiliary Funds $90 million </vt:lpstr>
      <vt:lpstr>PowerPoint Presentation</vt:lpstr>
      <vt:lpstr>UMKC State Appropriations FY08 to FY16 </vt:lpstr>
      <vt:lpstr>UM System FY17 Appropriations Request </vt:lpstr>
      <vt:lpstr>New Appropriations Request</vt:lpstr>
      <vt:lpstr>FY17 Capital Appropriations Requests</vt:lpstr>
      <vt:lpstr>PowerPoint Presentation</vt:lpstr>
      <vt:lpstr>Senate Activities </vt:lpstr>
      <vt:lpstr>Upcoming Vote Items </vt:lpstr>
      <vt:lpstr>CRR 300.020.E.5 (Officers, Section A) </vt:lpstr>
      <vt:lpstr>Section B </vt:lpstr>
      <vt:lpstr>Section C </vt:lpstr>
      <vt:lpstr>Section D</vt:lpstr>
      <vt:lpstr>Section E </vt:lpstr>
      <vt:lpstr>Section F </vt:lpstr>
      <vt:lpstr>Other changes  3. d. a. </vt:lpstr>
      <vt:lpstr>Other Changes  E.5.b and E.5.d </vt:lpstr>
      <vt:lpstr>General Education Amendments  Recommendation One </vt:lpstr>
      <vt:lpstr>Recommendation Two </vt:lpstr>
      <vt:lpstr>Recommendation Three </vt:lpstr>
      <vt:lpstr>Recommendation Four </vt:lpstr>
      <vt:lpstr>Faculty Senate Committee on Institutional Efficiency (CIE)</vt:lpstr>
      <vt:lpstr>Purpose and Rationale</vt:lpstr>
      <vt:lpstr>Current structure</vt:lpstr>
      <vt:lpstr>Current activity</vt:lpstr>
      <vt:lpstr>Task Force members</vt:lpstr>
      <vt:lpstr>Task Force members</vt:lpstr>
      <vt:lpstr>Plans for future year evaluations</vt:lpstr>
      <vt:lpstr>Future volunteers needed</vt:lpstr>
      <vt:lpstr>IFC Representatives Stancel and McArthur </vt:lpstr>
      <vt:lpstr>Questions?</vt:lpstr>
    </vt:vector>
  </TitlesOfParts>
  <Company>UMKC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UMKC  All-faculty meeting</dc:title>
  <dc:creator>Ward-Smith, Peggy</dc:creator>
  <cp:lastModifiedBy>Ward-Smith, Peggy</cp:lastModifiedBy>
  <cp:revision>17</cp:revision>
  <dcterms:created xsi:type="dcterms:W3CDTF">2016-03-02T14:43:07Z</dcterms:created>
  <dcterms:modified xsi:type="dcterms:W3CDTF">2016-03-15T17:32:44Z</dcterms:modified>
</cp:coreProperties>
</file>